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57" r:id="rId6"/>
    <p:sldId id="260" r:id="rId7"/>
    <p:sldId id="281" r:id="rId8"/>
    <p:sldId id="282" r:id="rId9"/>
    <p:sldId id="283" r:id="rId10"/>
    <p:sldId id="284" r:id="rId11"/>
    <p:sldId id="285" r:id="rId12"/>
    <p:sldId id="286" r:id="rId13"/>
    <p:sldId id="287" r:id="rId14"/>
    <p:sldId id="288" r:id="rId15"/>
    <p:sldId id="289" r:id="rId16"/>
    <p:sldId id="290" r:id="rId17"/>
    <p:sldId id="292" r:id="rId18"/>
    <p:sldId id="29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B8"/>
    <a:srgbClr val="68B947"/>
    <a:srgbClr val="519137"/>
    <a:srgbClr val="BF9ED6"/>
    <a:srgbClr val="EB9FE6"/>
    <a:srgbClr val="E686DF"/>
    <a:srgbClr val="A16FC3"/>
    <a:srgbClr val="8A4CB4"/>
    <a:srgbClr val="53EFFF"/>
    <a:srgbClr val="0DE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43" autoAdjust="0"/>
  </p:normalViewPr>
  <p:slideViewPr>
    <p:cSldViewPr>
      <p:cViewPr>
        <p:scale>
          <a:sx n="90" d="100"/>
          <a:sy n="90" d="100"/>
        </p:scale>
        <p:origin x="-160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86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ykhss\hss_usr\Laura_McDonald\My%20Documents\Cancer\Age%20Standardized%20Cancer%20Mortality.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0.26059930008748905"/>
          <c:y val="0.11288744430202038"/>
          <c:w val="0.59576046415250727"/>
          <c:h val="0.78972898736495145"/>
        </c:manualLayout>
      </c:layout>
      <c:pieChart>
        <c:varyColors val="1"/>
        <c:ser>
          <c:idx val="0"/>
          <c:order val="0"/>
          <c:dLbls>
            <c:dLbl>
              <c:idx val="0"/>
              <c:layout/>
              <c:tx>
                <c:rich>
                  <a:bodyPr/>
                  <a:lstStyle/>
                  <a:p>
                    <a:r>
                      <a:rPr lang="en-US" sz="1400">
                        <a:solidFill>
                          <a:schemeClr val="tx1"/>
                        </a:solidFill>
                      </a:rPr>
                      <a:t>Prostate
28%</a:t>
                    </a:r>
                    <a:endParaRPr lang="en-US">
                      <a:solidFill>
                        <a:schemeClr val="bg1"/>
                      </a:solidFill>
                    </a:endParaRPr>
                  </a:p>
                </c:rich>
              </c:tx>
              <c:showLegendKey val="0"/>
              <c:showVal val="0"/>
              <c:showCatName val="1"/>
              <c:showSerName val="0"/>
              <c:showPercent val="1"/>
              <c:showBubbleSize val="0"/>
            </c:dLbl>
            <c:dLbl>
              <c:idx val="1"/>
              <c:layout/>
              <c:tx>
                <c:rich>
                  <a:bodyPr/>
                  <a:lstStyle/>
                  <a:p>
                    <a:r>
                      <a:rPr lang="en-US" sz="1400">
                        <a:solidFill>
                          <a:schemeClr val="tx1"/>
                        </a:solidFill>
                      </a:rPr>
                      <a:t>Colorectal
26%</a:t>
                    </a:r>
                    <a:endParaRPr lang="en-US">
                      <a:solidFill>
                        <a:schemeClr val="bg1"/>
                      </a:solidFill>
                    </a:endParaRPr>
                  </a:p>
                </c:rich>
              </c:tx>
              <c:showLegendKey val="0"/>
              <c:showVal val="0"/>
              <c:showCatName val="1"/>
              <c:showSerName val="0"/>
              <c:showPercent val="1"/>
              <c:showBubbleSize val="0"/>
            </c:dLbl>
            <c:dLbl>
              <c:idx val="2"/>
              <c:layout/>
              <c:tx>
                <c:rich>
                  <a:bodyPr/>
                  <a:lstStyle/>
                  <a:p>
                    <a:r>
                      <a:rPr lang="en-US" sz="1400">
                        <a:solidFill>
                          <a:schemeClr val="tx1"/>
                        </a:solidFill>
                      </a:rPr>
                      <a:t>Lung
17%</a:t>
                    </a:r>
                    <a:endParaRPr lang="en-US">
                      <a:solidFill>
                        <a:schemeClr val="bg1"/>
                      </a:solidFill>
                    </a:endParaRPr>
                  </a:p>
                </c:rich>
              </c:tx>
              <c:showLegendKey val="0"/>
              <c:showVal val="0"/>
              <c:showCatName val="1"/>
              <c:showSerName val="0"/>
              <c:showPercent val="1"/>
              <c:showBubbleSize val="0"/>
            </c:dLbl>
            <c:dLbl>
              <c:idx val="3"/>
              <c:layout>
                <c:manualLayout>
                  <c:x val="3.7873224083648502E-2"/>
                  <c:y val="-2.3192475940507402E-2"/>
                </c:manualLayout>
              </c:layout>
              <c:tx>
                <c:rich>
                  <a:bodyPr/>
                  <a:lstStyle/>
                  <a:p>
                    <a:r>
                      <a:rPr lang="en-US" sz="1400">
                        <a:solidFill>
                          <a:schemeClr val="tx1"/>
                        </a:solidFill>
                      </a:rPr>
                      <a:t>Oral
8%</a:t>
                    </a:r>
                    <a:endParaRPr lang="en-US">
                      <a:solidFill>
                        <a:sysClr val="windowText" lastClr="000000"/>
                      </a:solidFill>
                    </a:endParaRPr>
                  </a:p>
                </c:rich>
              </c:tx>
              <c:showLegendKey val="0"/>
              <c:showVal val="0"/>
              <c:showCatName val="1"/>
              <c:showSerName val="0"/>
              <c:showPercent val="1"/>
              <c:showBubbleSize val="0"/>
            </c:dLbl>
            <c:dLbl>
              <c:idx val="4"/>
              <c:layout>
                <c:manualLayout>
                  <c:x val="4.0027647356145502E-2"/>
                  <c:y val="-3.4772965879265101E-2"/>
                </c:manualLayout>
              </c:layout>
              <c:showLegendKey val="0"/>
              <c:showVal val="0"/>
              <c:showCatName val="1"/>
              <c:showSerName val="0"/>
              <c:showPercent val="1"/>
              <c:showBubbleSize val="0"/>
            </c:dLbl>
            <c:dLbl>
              <c:idx val="5"/>
              <c:layout>
                <c:manualLayout>
                  <c:x val="0.16360535951524577"/>
                  <c:y val="0.1246067440722452"/>
                </c:manualLayout>
              </c:layout>
              <c:showLegendKey val="0"/>
              <c:showVal val="0"/>
              <c:showCatName val="1"/>
              <c:showSerName val="0"/>
              <c:showPercent val="1"/>
              <c:showBubbleSize val="0"/>
            </c:dLbl>
            <c:txPr>
              <a:bodyPr/>
              <a:lstStyle/>
              <a:p>
                <a:pPr>
                  <a:defRPr sz="1400"/>
                </a:pPr>
                <a:endParaRPr lang="en-US"/>
              </a:p>
            </c:txPr>
            <c:showLegendKey val="0"/>
            <c:showVal val="0"/>
            <c:showCatName val="1"/>
            <c:showSerName val="0"/>
            <c:showPercent val="1"/>
            <c:showBubbleSize val="0"/>
            <c:showLeaderLines val="1"/>
          </c:dLbls>
          <c:cat>
            <c:strRef>
              <c:f>Sheet1!$P$2:$P$7</c:f>
              <c:strCache>
                <c:ptCount val="6"/>
                <c:pt idx="0">
                  <c:v>Prostate</c:v>
                </c:pt>
                <c:pt idx="1">
                  <c:v>Colorectal</c:v>
                </c:pt>
                <c:pt idx="2">
                  <c:v>Lung</c:v>
                </c:pt>
                <c:pt idx="3">
                  <c:v>Oral</c:v>
                </c:pt>
                <c:pt idx="4">
                  <c:v>Non-Hodgkin's Lymphoma</c:v>
                </c:pt>
                <c:pt idx="5">
                  <c:v>Other</c:v>
                </c:pt>
              </c:strCache>
            </c:strRef>
          </c:cat>
          <c:val>
            <c:numRef>
              <c:f>Sheet1!$Q$2:$Q$7</c:f>
              <c:numCache>
                <c:formatCode>General</c:formatCode>
                <c:ptCount val="6"/>
                <c:pt idx="0">
                  <c:v>126</c:v>
                </c:pt>
                <c:pt idx="1">
                  <c:v>118</c:v>
                </c:pt>
                <c:pt idx="2">
                  <c:v>75</c:v>
                </c:pt>
                <c:pt idx="3">
                  <c:v>36</c:v>
                </c:pt>
                <c:pt idx="4">
                  <c:v>25</c:v>
                </c:pt>
                <c:pt idx="5">
                  <c:v>186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0.26059930008748905"/>
          <c:y val="0.11288744430202038"/>
          <c:w val="0.59576046415250727"/>
          <c:h val="0.78972898736495145"/>
        </c:manualLayout>
      </c:layout>
      <c:pieChart>
        <c:varyColors val="1"/>
        <c:ser>
          <c:idx val="0"/>
          <c:order val="0"/>
          <c:dLbls>
            <c:dLbl>
              <c:idx val="0"/>
              <c:layout/>
              <c:tx>
                <c:rich>
                  <a:bodyPr/>
                  <a:lstStyle/>
                  <a:p>
                    <a:r>
                      <a:rPr lang="en-US" sz="1000">
                        <a:solidFill>
                          <a:schemeClr val="tx1"/>
                        </a:solidFill>
                      </a:rPr>
                      <a:t>Prostate
28%</a:t>
                    </a:r>
                    <a:endParaRPr lang="en-US">
                      <a:solidFill>
                        <a:schemeClr val="bg1"/>
                      </a:solidFill>
                    </a:endParaRPr>
                  </a:p>
                </c:rich>
              </c:tx>
              <c:showLegendKey val="0"/>
              <c:showVal val="0"/>
              <c:showCatName val="1"/>
              <c:showSerName val="0"/>
              <c:showPercent val="1"/>
              <c:showBubbleSize val="0"/>
            </c:dLbl>
            <c:dLbl>
              <c:idx val="1"/>
              <c:layout/>
              <c:tx>
                <c:rich>
                  <a:bodyPr/>
                  <a:lstStyle/>
                  <a:p>
                    <a:r>
                      <a:rPr lang="en-US" sz="1000">
                        <a:solidFill>
                          <a:schemeClr val="tx1"/>
                        </a:solidFill>
                      </a:rPr>
                      <a:t>Colorectal
26%</a:t>
                    </a:r>
                    <a:endParaRPr lang="en-US">
                      <a:solidFill>
                        <a:schemeClr val="bg1"/>
                      </a:solidFill>
                    </a:endParaRPr>
                  </a:p>
                </c:rich>
              </c:tx>
              <c:showLegendKey val="0"/>
              <c:showVal val="0"/>
              <c:showCatName val="1"/>
              <c:showSerName val="0"/>
              <c:showPercent val="1"/>
              <c:showBubbleSize val="0"/>
            </c:dLbl>
            <c:dLbl>
              <c:idx val="2"/>
              <c:layout/>
              <c:tx>
                <c:rich>
                  <a:bodyPr/>
                  <a:lstStyle/>
                  <a:p>
                    <a:r>
                      <a:rPr lang="en-US" sz="1000">
                        <a:solidFill>
                          <a:schemeClr val="tx1"/>
                        </a:solidFill>
                      </a:rPr>
                      <a:t>Lung
17%</a:t>
                    </a:r>
                    <a:endParaRPr lang="en-US">
                      <a:solidFill>
                        <a:schemeClr val="bg1"/>
                      </a:solidFill>
                    </a:endParaRPr>
                  </a:p>
                </c:rich>
              </c:tx>
              <c:showLegendKey val="0"/>
              <c:showVal val="0"/>
              <c:showCatName val="1"/>
              <c:showSerName val="0"/>
              <c:showPercent val="1"/>
              <c:showBubbleSize val="0"/>
            </c:dLbl>
            <c:dLbl>
              <c:idx val="3"/>
              <c:layout>
                <c:manualLayout>
                  <c:x val="3.7873224083648502E-2"/>
                  <c:y val="-2.3192475940507402E-2"/>
                </c:manualLayout>
              </c:layout>
              <c:tx>
                <c:rich>
                  <a:bodyPr/>
                  <a:lstStyle/>
                  <a:p>
                    <a:r>
                      <a:rPr lang="en-US" sz="1000">
                        <a:solidFill>
                          <a:schemeClr val="tx1"/>
                        </a:solidFill>
                      </a:rPr>
                      <a:t>Oral
8%</a:t>
                    </a:r>
                    <a:endParaRPr lang="en-US">
                      <a:solidFill>
                        <a:sysClr val="windowText" lastClr="000000"/>
                      </a:solidFill>
                    </a:endParaRPr>
                  </a:p>
                </c:rich>
              </c:tx>
              <c:showLegendKey val="0"/>
              <c:showVal val="0"/>
              <c:showCatName val="1"/>
              <c:showSerName val="0"/>
              <c:showPercent val="1"/>
              <c:showBubbleSize val="0"/>
            </c:dLbl>
            <c:dLbl>
              <c:idx val="4"/>
              <c:layout>
                <c:manualLayout>
                  <c:x val="4.0027647356145502E-2"/>
                  <c:y val="-3.4772965879265101E-2"/>
                </c:manualLayout>
              </c:layout>
              <c:showLegendKey val="0"/>
              <c:showVal val="0"/>
              <c:showCatName val="1"/>
              <c:showSerName val="0"/>
              <c:showPercent val="1"/>
              <c:showBubbleSize val="0"/>
            </c:dLbl>
            <c:dLbl>
              <c:idx val="5"/>
              <c:layout>
                <c:manualLayout>
                  <c:x val="0.16978313648293963"/>
                  <c:y val="0.13957326874159814"/>
                </c:manualLayout>
              </c:layout>
              <c:showLegendKey val="0"/>
              <c:showVal val="0"/>
              <c:showCatName val="1"/>
              <c:showSerName val="0"/>
              <c:showPercent val="1"/>
              <c:showBubbleSize val="0"/>
            </c:dLbl>
            <c:txPr>
              <a:bodyPr/>
              <a:lstStyle/>
              <a:p>
                <a:pPr>
                  <a:defRPr sz="1000"/>
                </a:pPr>
                <a:endParaRPr lang="en-US"/>
              </a:p>
            </c:txPr>
            <c:showLegendKey val="0"/>
            <c:showVal val="0"/>
            <c:showCatName val="1"/>
            <c:showSerName val="0"/>
            <c:showPercent val="1"/>
            <c:showBubbleSize val="0"/>
            <c:showLeaderLines val="1"/>
          </c:dLbls>
          <c:cat>
            <c:strRef>
              <c:f>Sheet1!$P$2:$P$7</c:f>
              <c:strCache>
                <c:ptCount val="6"/>
                <c:pt idx="0">
                  <c:v>Prostate</c:v>
                </c:pt>
                <c:pt idx="1">
                  <c:v>Colorectal</c:v>
                </c:pt>
                <c:pt idx="2">
                  <c:v>Lung</c:v>
                </c:pt>
                <c:pt idx="3">
                  <c:v>Oral</c:v>
                </c:pt>
                <c:pt idx="4">
                  <c:v>Non-Hodgkin's Lymphoma</c:v>
                </c:pt>
                <c:pt idx="5">
                  <c:v>Other</c:v>
                </c:pt>
              </c:strCache>
            </c:strRef>
          </c:cat>
          <c:val>
            <c:numRef>
              <c:f>Sheet1!$Q$2:$Q$7</c:f>
              <c:numCache>
                <c:formatCode>General</c:formatCode>
                <c:ptCount val="6"/>
                <c:pt idx="0">
                  <c:v>126</c:v>
                </c:pt>
                <c:pt idx="1">
                  <c:v>118</c:v>
                </c:pt>
                <c:pt idx="2">
                  <c:v>75</c:v>
                </c:pt>
                <c:pt idx="3">
                  <c:v>36</c:v>
                </c:pt>
                <c:pt idx="4">
                  <c:v>25</c:v>
                </c:pt>
                <c:pt idx="5">
                  <c:v>186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pieChart>
        <c:varyColors val="1"/>
        <c:ser>
          <c:idx val="0"/>
          <c:order val="0"/>
          <c:dLbls>
            <c:dLbl>
              <c:idx val="0"/>
              <c:layout>
                <c:manualLayout>
                  <c:x val="-0.129344925634296"/>
                  <c:y val="0.17315726159230099"/>
                </c:manualLayout>
              </c:layout>
              <c:showLegendKey val="0"/>
              <c:showVal val="0"/>
              <c:showCatName val="1"/>
              <c:showSerName val="0"/>
              <c:showPercent val="1"/>
              <c:showBubbleSize val="0"/>
            </c:dLbl>
            <c:dLbl>
              <c:idx val="2"/>
              <c:layout>
                <c:manualLayout>
                  <c:x val="7.6207940223688306E-2"/>
                  <c:y val="-4.6090534979423897E-3"/>
                </c:manualLayout>
              </c:layout>
              <c:showLegendKey val="0"/>
              <c:showVal val="0"/>
              <c:showCatName val="1"/>
              <c:showSerName val="0"/>
              <c:showPercent val="1"/>
              <c:showBubbleSize val="0"/>
            </c:dLbl>
            <c:dLbl>
              <c:idx val="3"/>
              <c:layout>
                <c:manualLayout>
                  <c:x val="-2.6531649759996201E-3"/>
                  <c:y val="-2.12393203935928E-3"/>
                </c:manualLayout>
              </c:layout>
              <c:showLegendKey val="0"/>
              <c:showVal val="0"/>
              <c:showCatName val="1"/>
              <c:showSerName val="0"/>
              <c:showPercent val="1"/>
              <c:showBubbleSize val="0"/>
            </c:dLbl>
            <c:dLbl>
              <c:idx val="4"/>
              <c:layout>
                <c:manualLayout>
                  <c:x val="-1.0535929630417801E-2"/>
                  <c:y val="-5.4220321225278902E-2"/>
                </c:manualLayout>
              </c:layout>
              <c:showLegendKey val="0"/>
              <c:showVal val="0"/>
              <c:showCatName val="1"/>
              <c:showSerName val="0"/>
              <c:showPercent val="1"/>
              <c:showBubbleSize val="0"/>
            </c:dLbl>
            <c:dLbl>
              <c:idx val="6"/>
              <c:layout>
                <c:manualLayout>
                  <c:x val="0.12650710848643901"/>
                  <c:y val="0.169028142315544"/>
                </c:manualLayout>
              </c:layout>
              <c:showLegendKey val="0"/>
              <c:showVal val="0"/>
              <c:showCatName val="1"/>
              <c:showSerName val="0"/>
              <c:showPercent val="1"/>
              <c:showBubbleSize val="0"/>
            </c:dLbl>
            <c:txPr>
              <a:bodyPr/>
              <a:lstStyle/>
              <a:p>
                <a:pPr>
                  <a:defRPr sz="1000"/>
                </a:pPr>
                <a:endParaRPr lang="en-US"/>
              </a:p>
            </c:txPr>
            <c:showLegendKey val="0"/>
            <c:showVal val="0"/>
            <c:showCatName val="1"/>
            <c:showSerName val="0"/>
            <c:showPercent val="1"/>
            <c:showBubbleSize val="0"/>
            <c:showLeaderLines val="1"/>
          </c:dLbls>
          <c:cat>
            <c:strRef>
              <c:f>'type proportion'!$R$6:$R$12</c:f>
              <c:strCache>
                <c:ptCount val="7"/>
                <c:pt idx="0">
                  <c:v>Lung </c:v>
                </c:pt>
                <c:pt idx="1">
                  <c:v>Colorectal</c:v>
                </c:pt>
                <c:pt idx="2">
                  <c:v>Prostate</c:v>
                </c:pt>
                <c:pt idx="3">
                  <c:v>Esophagus</c:v>
                </c:pt>
                <c:pt idx="4">
                  <c:v>Pancreas</c:v>
                </c:pt>
                <c:pt idx="5">
                  <c:v>Oral </c:v>
                </c:pt>
                <c:pt idx="6">
                  <c:v>Other </c:v>
                </c:pt>
              </c:strCache>
            </c:strRef>
          </c:cat>
          <c:val>
            <c:numRef>
              <c:f>'type proportion'!$S$6:$S$12</c:f>
              <c:numCache>
                <c:formatCode>General</c:formatCode>
                <c:ptCount val="7"/>
                <c:pt idx="0">
                  <c:v>61</c:v>
                </c:pt>
                <c:pt idx="1">
                  <c:v>48</c:v>
                </c:pt>
                <c:pt idx="2">
                  <c:v>23</c:v>
                </c:pt>
                <c:pt idx="3">
                  <c:v>13</c:v>
                </c:pt>
                <c:pt idx="4">
                  <c:v>12</c:v>
                </c:pt>
                <c:pt idx="5">
                  <c:v>10</c:v>
                </c:pt>
                <c:pt idx="6">
                  <c:v>73</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pieChart>
        <c:varyColors val="1"/>
        <c:ser>
          <c:idx val="0"/>
          <c:order val="0"/>
          <c:dLbls>
            <c:dLbl>
              <c:idx val="0"/>
              <c:layout>
                <c:manualLayout>
                  <c:x val="-0.165708880139983"/>
                  <c:y val="4.7943277923592903E-2"/>
                </c:manualLayout>
              </c:layout>
              <c:tx>
                <c:rich>
                  <a:bodyPr/>
                  <a:lstStyle/>
                  <a:p>
                    <a:r>
                      <a:rPr lang="en-US" sz="1400">
                        <a:solidFill>
                          <a:srgbClr val="000000"/>
                        </a:solidFill>
                      </a:rPr>
                      <a:t>Breast
40%</a:t>
                    </a:r>
                    <a:endParaRPr lang="en-US">
                      <a:solidFill>
                        <a:schemeClr val="bg1"/>
                      </a:solidFill>
                    </a:endParaRPr>
                  </a:p>
                </c:rich>
              </c:tx>
              <c:showLegendKey val="0"/>
              <c:showVal val="0"/>
              <c:showCatName val="1"/>
              <c:showSerName val="0"/>
              <c:showPercent val="1"/>
              <c:showBubbleSize val="0"/>
            </c:dLbl>
            <c:dLbl>
              <c:idx val="1"/>
              <c:layout/>
              <c:tx>
                <c:rich>
                  <a:bodyPr/>
                  <a:lstStyle/>
                  <a:p>
                    <a:r>
                      <a:rPr lang="en-US" sz="1400">
                        <a:solidFill>
                          <a:srgbClr val="000000"/>
                        </a:solidFill>
                      </a:rPr>
                      <a:t>Colorectal
22%</a:t>
                    </a:r>
                    <a:endParaRPr lang="en-US">
                      <a:solidFill>
                        <a:schemeClr val="bg1"/>
                      </a:solidFill>
                    </a:endParaRPr>
                  </a:p>
                </c:rich>
              </c:tx>
              <c:showLegendKey val="0"/>
              <c:showVal val="0"/>
              <c:showCatName val="1"/>
              <c:showSerName val="0"/>
              <c:showPercent val="1"/>
              <c:showBubbleSize val="0"/>
            </c:dLbl>
            <c:dLbl>
              <c:idx val="2"/>
              <c:layout/>
              <c:tx>
                <c:rich>
                  <a:bodyPr/>
                  <a:lstStyle/>
                  <a:p>
                    <a:r>
                      <a:rPr lang="en-US" sz="1400">
                        <a:solidFill>
                          <a:srgbClr val="000000"/>
                        </a:solidFill>
                      </a:rPr>
                      <a:t>Lung
15%</a:t>
                    </a:r>
                    <a:endParaRPr lang="en-US">
                      <a:solidFill>
                        <a:schemeClr val="bg1"/>
                      </a:solidFill>
                    </a:endParaRPr>
                  </a:p>
                </c:rich>
              </c:tx>
              <c:showLegendKey val="0"/>
              <c:showVal val="0"/>
              <c:showCatName val="1"/>
              <c:showSerName val="0"/>
              <c:showPercent val="1"/>
              <c:showBubbleSize val="0"/>
            </c:dLbl>
            <c:dLbl>
              <c:idx val="5"/>
              <c:layout>
                <c:manualLayout>
                  <c:x val="0.18983129575908275"/>
                  <c:y val="0.1748540860358557"/>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Sheet1!$P$18:$P$23</c:f>
              <c:strCache>
                <c:ptCount val="6"/>
                <c:pt idx="0">
                  <c:v>Breast</c:v>
                </c:pt>
                <c:pt idx="1">
                  <c:v>Colorectal</c:v>
                </c:pt>
                <c:pt idx="2">
                  <c:v>Lung</c:v>
                </c:pt>
                <c:pt idx="3">
                  <c:v>Thyroid</c:v>
                </c:pt>
                <c:pt idx="4">
                  <c:v>Uterine</c:v>
                </c:pt>
                <c:pt idx="5">
                  <c:v>Other</c:v>
                </c:pt>
              </c:strCache>
            </c:strRef>
          </c:cat>
          <c:val>
            <c:numRef>
              <c:f>Sheet1!$Q$18:$Q$23</c:f>
              <c:numCache>
                <c:formatCode>General</c:formatCode>
                <c:ptCount val="6"/>
                <c:pt idx="0">
                  <c:v>179</c:v>
                </c:pt>
                <c:pt idx="1">
                  <c:v>99</c:v>
                </c:pt>
                <c:pt idx="2">
                  <c:v>66</c:v>
                </c:pt>
                <c:pt idx="3">
                  <c:v>19</c:v>
                </c:pt>
                <c:pt idx="4">
                  <c:v>19</c:v>
                </c:pt>
                <c:pt idx="5">
                  <c:v>159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pieChart>
        <c:varyColors val="1"/>
        <c:ser>
          <c:idx val="0"/>
          <c:order val="0"/>
          <c:dLbls>
            <c:dLbl>
              <c:idx val="0"/>
              <c:layout>
                <c:manualLayout>
                  <c:x val="-0.165708880139983"/>
                  <c:y val="4.7943277923592903E-2"/>
                </c:manualLayout>
              </c:layout>
              <c:tx>
                <c:rich>
                  <a:bodyPr/>
                  <a:lstStyle/>
                  <a:p>
                    <a:r>
                      <a:rPr lang="en-US" sz="1000">
                        <a:solidFill>
                          <a:srgbClr val="000000"/>
                        </a:solidFill>
                        <a:latin typeface="Century Gothic" pitchFamily="34" charset="0"/>
                        <a:cs typeface="Angsana New" pitchFamily="18" charset="-34"/>
                      </a:rPr>
                      <a:t>Breast
40%</a:t>
                    </a:r>
                    <a:endParaRPr lang="en-US">
                      <a:solidFill>
                        <a:schemeClr val="bg1"/>
                      </a:solidFill>
                    </a:endParaRPr>
                  </a:p>
                </c:rich>
              </c:tx>
              <c:showLegendKey val="0"/>
              <c:showVal val="0"/>
              <c:showCatName val="1"/>
              <c:showSerName val="0"/>
              <c:showPercent val="1"/>
              <c:showBubbleSize val="0"/>
            </c:dLbl>
            <c:dLbl>
              <c:idx val="1"/>
              <c:layout/>
              <c:tx>
                <c:rich>
                  <a:bodyPr/>
                  <a:lstStyle/>
                  <a:p>
                    <a:r>
                      <a:rPr lang="en-US" sz="1000">
                        <a:solidFill>
                          <a:srgbClr val="000000"/>
                        </a:solidFill>
                        <a:latin typeface="Century Gothic" pitchFamily="34" charset="0"/>
                        <a:cs typeface="Angsana New" pitchFamily="18" charset="-34"/>
                      </a:rPr>
                      <a:t>Colorectal
22%</a:t>
                    </a:r>
                    <a:endParaRPr lang="en-US">
                      <a:solidFill>
                        <a:schemeClr val="bg1"/>
                      </a:solidFill>
                    </a:endParaRPr>
                  </a:p>
                </c:rich>
              </c:tx>
              <c:showLegendKey val="0"/>
              <c:showVal val="0"/>
              <c:showCatName val="1"/>
              <c:showSerName val="0"/>
              <c:showPercent val="1"/>
              <c:showBubbleSize val="0"/>
            </c:dLbl>
            <c:dLbl>
              <c:idx val="2"/>
              <c:layout/>
              <c:tx>
                <c:rich>
                  <a:bodyPr/>
                  <a:lstStyle/>
                  <a:p>
                    <a:r>
                      <a:rPr lang="en-US" sz="1000">
                        <a:solidFill>
                          <a:srgbClr val="000000"/>
                        </a:solidFill>
                        <a:latin typeface="Century Gothic" pitchFamily="34" charset="0"/>
                        <a:cs typeface="Angsana New" pitchFamily="18" charset="-34"/>
                      </a:rPr>
                      <a:t>Lung
15%</a:t>
                    </a:r>
                    <a:endParaRPr lang="en-US">
                      <a:solidFill>
                        <a:schemeClr val="bg1"/>
                      </a:solidFill>
                    </a:endParaRPr>
                  </a:p>
                </c:rich>
              </c:tx>
              <c:showLegendKey val="0"/>
              <c:showVal val="0"/>
              <c:showCatName val="1"/>
              <c:showSerName val="0"/>
              <c:showPercent val="1"/>
              <c:showBubbleSize val="0"/>
            </c:dLbl>
            <c:dLbl>
              <c:idx val="5"/>
              <c:layout>
                <c:manualLayout>
                  <c:x val="0.13621116980630585"/>
                  <c:y val="0.17377106227106226"/>
                </c:manualLayout>
              </c:layout>
              <c:showLegendKey val="0"/>
              <c:showVal val="0"/>
              <c:showCatName val="1"/>
              <c:showSerName val="0"/>
              <c:showPercent val="1"/>
              <c:showBubbleSize val="0"/>
            </c:dLbl>
            <c:txPr>
              <a:bodyPr/>
              <a:lstStyle/>
              <a:p>
                <a:pPr>
                  <a:defRPr sz="1000"/>
                </a:pPr>
                <a:endParaRPr lang="en-US"/>
              </a:p>
            </c:txPr>
            <c:showLegendKey val="0"/>
            <c:showVal val="0"/>
            <c:showCatName val="1"/>
            <c:showSerName val="0"/>
            <c:showPercent val="1"/>
            <c:showBubbleSize val="0"/>
            <c:showLeaderLines val="1"/>
          </c:dLbls>
          <c:cat>
            <c:strRef>
              <c:f>Sheet1!$P$18:$P$23</c:f>
              <c:strCache>
                <c:ptCount val="6"/>
                <c:pt idx="0">
                  <c:v>Breast</c:v>
                </c:pt>
                <c:pt idx="1">
                  <c:v>Colorectal</c:v>
                </c:pt>
                <c:pt idx="2">
                  <c:v>Lung</c:v>
                </c:pt>
                <c:pt idx="3">
                  <c:v>Thyroid</c:v>
                </c:pt>
                <c:pt idx="4">
                  <c:v>Uterine</c:v>
                </c:pt>
                <c:pt idx="5">
                  <c:v>Other</c:v>
                </c:pt>
              </c:strCache>
            </c:strRef>
          </c:cat>
          <c:val>
            <c:numRef>
              <c:f>Sheet1!$Q$18:$Q$23</c:f>
              <c:numCache>
                <c:formatCode>General</c:formatCode>
                <c:ptCount val="6"/>
                <c:pt idx="0">
                  <c:v>179</c:v>
                </c:pt>
                <c:pt idx="1">
                  <c:v>99</c:v>
                </c:pt>
                <c:pt idx="2">
                  <c:v>66</c:v>
                </c:pt>
                <c:pt idx="3">
                  <c:v>19</c:v>
                </c:pt>
                <c:pt idx="4">
                  <c:v>19</c:v>
                </c:pt>
                <c:pt idx="5">
                  <c:v>159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pieChart>
        <c:varyColors val="1"/>
        <c:ser>
          <c:idx val="0"/>
          <c:order val="0"/>
          <c:dLbls>
            <c:dLbl>
              <c:idx val="0"/>
              <c:layout>
                <c:manualLayout>
                  <c:x val="-0.108705161854768"/>
                  <c:y val="0.183195538057743"/>
                </c:manualLayout>
              </c:layout>
              <c:showLegendKey val="0"/>
              <c:showVal val="0"/>
              <c:showCatName val="1"/>
              <c:showSerName val="0"/>
              <c:showPercent val="1"/>
              <c:showBubbleSize val="0"/>
            </c:dLbl>
            <c:dLbl>
              <c:idx val="1"/>
              <c:layout>
                <c:manualLayout>
                  <c:x val="-0.13905555555555599"/>
                  <c:y val="-0.13154819189267999"/>
                </c:manualLayout>
              </c:layout>
              <c:showLegendKey val="0"/>
              <c:showVal val="0"/>
              <c:showCatName val="1"/>
              <c:showSerName val="0"/>
              <c:showPercent val="1"/>
              <c:showBubbleSize val="0"/>
            </c:dLbl>
            <c:dLbl>
              <c:idx val="2"/>
              <c:layout>
                <c:manualLayout>
                  <c:x val="-9.8940288713910696E-3"/>
                  <c:y val="-0.18212962962963"/>
                </c:manualLayout>
              </c:layout>
              <c:showLegendKey val="0"/>
              <c:showVal val="0"/>
              <c:showCatName val="1"/>
              <c:showSerName val="0"/>
              <c:showPercent val="1"/>
              <c:showBubbleSize val="0"/>
            </c:dLbl>
            <c:dLbl>
              <c:idx val="3"/>
              <c:layout>
                <c:manualLayout>
                  <c:x val="5.3602715828186202E-2"/>
                  <c:y val="0"/>
                </c:manualLayout>
              </c:layout>
              <c:showLegendKey val="0"/>
              <c:showVal val="0"/>
              <c:showCatName val="1"/>
              <c:showSerName val="0"/>
              <c:showPercent val="1"/>
              <c:showBubbleSize val="0"/>
            </c:dLbl>
            <c:dLbl>
              <c:idx val="4"/>
              <c:layout>
                <c:manualLayout>
                  <c:x val="1.04826567337765E-2"/>
                  <c:y val="-4.3581815046841797E-2"/>
                </c:manualLayout>
              </c:layout>
              <c:showLegendKey val="0"/>
              <c:showVal val="0"/>
              <c:showCatName val="1"/>
              <c:showSerName val="0"/>
              <c:showPercent val="1"/>
              <c:showBubbleSize val="0"/>
            </c:dLbl>
            <c:dLbl>
              <c:idx val="5"/>
              <c:layout>
                <c:manualLayout>
                  <c:x val="0.15389993438320199"/>
                  <c:y val="0.122596237970254"/>
                </c:manualLayout>
              </c:layout>
              <c:showLegendKey val="0"/>
              <c:showVal val="0"/>
              <c:showCatName val="1"/>
              <c:showSerName val="0"/>
              <c:showPercent val="1"/>
              <c:showBubbleSize val="0"/>
            </c:dLbl>
            <c:txPr>
              <a:bodyPr/>
              <a:lstStyle/>
              <a:p>
                <a:pPr>
                  <a:defRPr sz="1000"/>
                </a:pPr>
                <a:endParaRPr lang="en-US"/>
              </a:p>
            </c:txPr>
            <c:showLegendKey val="0"/>
            <c:showVal val="0"/>
            <c:showCatName val="1"/>
            <c:showSerName val="0"/>
            <c:showPercent val="1"/>
            <c:showBubbleSize val="0"/>
            <c:showLeaderLines val="1"/>
          </c:dLbls>
          <c:cat>
            <c:strRef>
              <c:f>'type proportion'!$O$6:$O$11</c:f>
              <c:strCache>
                <c:ptCount val="6"/>
                <c:pt idx="0">
                  <c:v>Lung </c:v>
                </c:pt>
                <c:pt idx="1">
                  <c:v>Breast </c:v>
                </c:pt>
                <c:pt idx="2">
                  <c:v>Colorectal </c:v>
                </c:pt>
                <c:pt idx="3">
                  <c:v>Esophagus</c:v>
                </c:pt>
                <c:pt idx="4">
                  <c:v>Pancreas</c:v>
                </c:pt>
                <c:pt idx="5">
                  <c:v>Other </c:v>
                </c:pt>
              </c:strCache>
            </c:strRef>
          </c:cat>
          <c:val>
            <c:numRef>
              <c:f>'type proportion'!$P$6:$P$11</c:f>
              <c:numCache>
                <c:formatCode>General</c:formatCode>
                <c:ptCount val="6"/>
                <c:pt idx="0">
                  <c:v>54</c:v>
                </c:pt>
                <c:pt idx="1">
                  <c:v>34</c:v>
                </c:pt>
                <c:pt idx="2">
                  <c:v>31</c:v>
                </c:pt>
                <c:pt idx="3">
                  <c:v>10</c:v>
                </c:pt>
                <c:pt idx="4">
                  <c:v>9</c:v>
                </c:pt>
                <c:pt idx="5">
                  <c:v>72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605D9D-6643-4402-BB3A-DD6B28BE61AB}" type="datetimeFigureOut">
              <a:rPr lang="en-US" smtClean="0"/>
              <a:pPr/>
              <a:t>12/12/2017</a:t>
            </a:fld>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91F575-C415-4FF0-AD43-D0B02D19B2D5}" type="slidenum">
              <a:rPr lang="en-CA" smtClean="0"/>
              <a:pPr/>
              <a:t>‹#›</a:t>
            </a:fld>
            <a:endParaRPr lang="en-CA"/>
          </a:p>
        </p:txBody>
      </p:sp>
    </p:spTree>
    <p:extLst>
      <p:ext uri="{BB962C8B-B14F-4D97-AF65-F5344CB8AC3E}">
        <p14:creationId xmlns:p14="http://schemas.microsoft.com/office/powerpoint/2010/main" val="2815473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B4F356-DCE3-4C03-8034-CD2FADD6D76A}" type="datetimeFigureOut">
              <a:rPr lang="en-US" smtClean="0"/>
              <a:pPr/>
              <a:t>12/12/2017</a:t>
            </a:fld>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DB06E4-D905-4871-A3E2-B23DB836BBF1}" type="slidenum">
              <a:rPr lang="en-CA" smtClean="0"/>
              <a:pPr/>
              <a:t>‹#›</a:t>
            </a:fld>
            <a:endParaRPr lang="en-CA"/>
          </a:p>
        </p:txBody>
      </p:sp>
      <p:sp>
        <p:nvSpPr>
          <p:cNvPr id="8" name="Slide Image Placeholder 7"/>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Tree>
    <p:extLst>
      <p:ext uri="{BB962C8B-B14F-4D97-AF65-F5344CB8AC3E}">
        <p14:creationId xmlns:p14="http://schemas.microsoft.com/office/powerpoint/2010/main" val="3722744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Learning objectives:</a:t>
            </a:r>
          </a:p>
          <a:p>
            <a:pPr lvl="0"/>
            <a:r>
              <a:rPr lang="en-US" sz="1200" kern="1200" dirty="0" smtClean="0">
                <a:solidFill>
                  <a:schemeClr val="tx1"/>
                </a:solidFill>
                <a:effectLst/>
                <a:latin typeface="+mn-lt"/>
                <a:ea typeface="+mn-ea"/>
                <a:cs typeface="+mn-cs"/>
              </a:rPr>
              <a:t>Participants will be able to name the four most common types of cancer in the NWT</a:t>
            </a:r>
          </a:p>
          <a:p>
            <a:pPr lvl="0"/>
            <a:r>
              <a:rPr lang="en-US" sz="1200" kern="1200" dirty="0" smtClean="0">
                <a:solidFill>
                  <a:schemeClr val="tx1"/>
                </a:solidFill>
                <a:effectLst/>
                <a:latin typeface="+mn-lt"/>
                <a:ea typeface="+mn-ea"/>
                <a:cs typeface="+mn-cs"/>
              </a:rPr>
              <a:t>Participants will know some of the causes of cancer</a:t>
            </a:r>
          </a:p>
          <a:p>
            <a:pPr lvl="0"/>
            <a:r>
              <a:rPr lang="en-US" sz="1200" kern="1200" dirty="0" smtClean="0">
                <a:solidFill>
                  <a:schemeClr val="tx1"/>
                </a:solidFill>
                <a:effectLst/>
                <a:latin typeface="+mn-lt"/>
                <a:ea typeface="+mn-ea"/>
                <a:cs typeface="+mn-cs"/>
              </a:rPr>
              <a:t>Participants will understand that living a healthy lifestyle is a way to reduce the risk of developing cancer</a:t>
            </a:r>
          </a:p>
        </p:txBody>
      </p:sp>
      <p:sp>
        <p:nvSpPr>
          <p:cNvPr id="4" name="Slide Number Placeholder 3"/>
          <p:cNvSpPr>
            <a:spLocks noGrp="1"/>
          </p:cNvSpPr>
          <p:nvPr>
            <p:ph type="sldNum" sz="quarter" idx="10"/>
          </p:nvPr>
        </p:nvSpPr>
        <p:spPr/>
        <p:txBody>
          <a:bodyPr/>
          <a:lstStyle/>
          <a:p>
            <a:fld id="{9BDB06E4-D905-4871-A3E2-B23DB836BBF1}" type="slidenum">
              <a:rPr lang="en-CA" smtClean="0"/>
              <a:pPr/>
              <a:t>1</a:t>
            </a:fld>
            <a:endParaRPr lang="en-CA"/>
          </a:p>
        </p:txBody>
      </p:sp>
    </p:spTree>
    <p:extLst>
      <p:ext uri="{BB962C8B-B14F-4D97-AF65-F5344CB8AC3E}">
        <p14:creationId xmlns:p14="http://schemas.microsoft.com/office/powerpoint/2010/main" val="2263905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DB06E4-D905-4871-A3E2-B23DB836BBF1}" type="slidenum">
              <a:rPr lang="en-CA" smtClean="0"/>
              <a:pPr/>
              <a:t>10</a:t>
            </a:fld>
            <a:endParaRPr lang="en-CA"/>
          </a:p>
        </p:txBody>
      </p:sp>
    </p:spTree>
    <p:extLst>
      <p:ext uri="{BB962C8B-B14F-4D97-AF65-F5344CB8AC3E}">
        <p14:creationId xmlns:p14="http://schemas.microsoft.com/office/powerpoint/2010/main" val="2872575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DB06E4-D905-4871-A3E2-B23DB836BBF1}" type="slidenum">
              <a:rPr lang="en-CA" smtClean="0"/>
              <a:pPr/>
              <a:t>11</a:t>
            </a:fld>
            <a:endParaRPr lang="en-CA"/>
          </a:p>
        </p:txBody>
      </p:sp>
    </p:spTree>
    <p:extLst>
      <p:ext uri="{BB962C8B-B14F-4D97-AF65-F5344CB8AC3E}">
        <p14:creationId xmlns:p14="http://schemas.microsoft.com/office/powerpoint/2010/main" val="2872575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Cause card activity</a:t>
            </a:r>
          </a:p>
          <a:p>
            <a:endParaRPr lang="en-US" dirty="0" smtClean="0"/>
          </a:p>
          <a:p>
            <a:r>
              <a:rPr lang="en-US" sz="1200" kern="1200" dirty="0" smtClean="0">
                <a:solidFill>
                  <a:schemeClr val="tx1"/>
                </a:solidFill>
                <a:effectLst/>
                <a:latin typeface="+mn-lt"/>
                <a:ea typeface="+mn-ea"/>
                <a:cs typeface="+mn-cs"/>
              </a:rPr>
              <a:t>Divide class into groups. Give each group a set of cause cards.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each question, each group should decide which card(s) they think show the answer and hold them up. Ask groups to explain their choices. Do all groups agree? Why or why not?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Divide class into 3 groups. Give each group a set of cause cards.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each question, each group should decide which card(s) they think show the answer and hold them up. Ask groups to explain their choices. Do all groups agree? Why or why not?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Q1: Which of these things do not cause cancer?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Water. Remove these cards from game.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Q2: Which ones can you control?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Smoking, diet/weight/physical activity, alcohol, UV</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Q3: Which one is the most important cause of lung cancer in the NWT?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Smoking. Tobacco use is also associated with other cancers. Second-hand smoke is also associated with lung cancer. 17% of Canadians over 15 smoke, but 34% of NWT residents smoke. Lung cancer is the number one cause of cancer death in men and women in the NWT. 25% of cancer deaths in the NWT are from lung cancer.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Discuss: do any of these causes surprise you?</a:t>
            </a:r>
          </a:p>
        </p:txBody>
      </p:sp>
      <p:sp>
        <p:nvSpPr>
          <p:cNvPr id="4" name="Slide Number Placeholder 3"/>
          <p:cNvSpPr>
            <a:spLocks noGrp="1"/>
          </p:cNvSpPr>
          <p:nvPr>
            <p:ph type="sldNum" sz="quarter" idx="10"/>
          </p:nvPr>
        </p:nvSpPr>
        <p:spPr/>
        <p:txBody>
          <a:bodyPr/>
          <a:lstStyle/>
          <a:p>
            <a:fld id="{9BDB06E4-D905-4871-A3E2-B23DB836BBF1}" type="slidenum">
              <a:rPr lang="en-CA" smtClean="0"/>
              <a:pPr/>
              <a:t>12</a:t>
            </a:fld>
            <a:endParaRPr lang="en-CA"/>
          </a:p>
        </p:txBody>
      </p:sp>
    </p:spTree>
    <p:extLst>
      <p:ext uri="{BB962C8B-B14F-4D97-AF65-F5344CB8AC3E}">
        <p14:creationId xmlns:p14="http://schemas.microsoft.com/office/powerpoint/2010/main" val="188607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Now that we know a little about the causes of cancer,</a:t>
            </a:r>
            <a:r>
              <a:rPr lang="en-US" baseline="0" dirty="0" smtClean="0"/>
              <a:t> what do you think we can do to lower our chances of getting cancer?</a:t>
            </a:r>
          </a:p>
          <a:p>
            <a:endParaRPr lang="en-US" baseline="0" dirty="0" smtClean="0"/>
          </a:p>
          <a:p>
            <a:r>
              <a:rPr lang="en-US" baseline="0" dirty="0" smtClean="0"/>
              <a:t>Discussion about healthy living to prevent cancer and other chronic disease.</a:t>
            </a:r>
            <a:endParaRPr lang="en-US" dirty="0"/>
          </a:p>
        </p:txBody>
      </p:sp>
      <p:sp>
        <p:nvSpPr>
          <p:cNvPr id="4" name="Slide Number Placeholder 3"/>
          <p:cNvSpPr>
            <a:spLocks noGrp="1"/>
          </p:cNvSpPr>
          <p:nvPr>
            <p:ph type="sldNum" sz="quarter" idx="10"/>
          </p:nvPr>
        </p:nvSpPr>
        <p:spPr/>
        <p:txBody>
          <a:bodyPr/>
          <a:lstStyle/>
          <a:p>
            <a:fld id="{9BDB06E4-D905-4871-A3E2-B23DB836BBF1}" type="slidenum">
              <a:rPr lang="en-CA" smtClean="0"/>
              <a:pPr/>
              <a:t>13</a:t>
            </a:fld>
            <a:endParaRPr lang="en-CA"/>
          </a:p>
        </p:txBody>
      </p:sp>
    </p:spTree>
    <p:extLst>
      <p:ext uri="{BB962C8B-B14F-4D97-AF65-F5344CB8AC3E}">
        <p14:creationId xmlns:p14="http://schemas.microsoft.com/office/powerpoint/2010/main" val="188607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much easier to treat cancer successfully before it has spread to other parts of the body. That is why early diagnosis is so important: to improve the chances of survival.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Early detection can save lives. Tell your parents and grandparents.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BDB06E4-D905-4871-A3E2-B23DB836BBF1}" type="slidenum">
              <a:rPr lang="en-CA" smtClean="0"/>
              <a:pPr/>
              <a:t>14</a:t>
            </a:fld>
            <a:endParaRPr lang="en-CA"/>
          </a:p>
        </p:txBody>
      </p:sp>
    </p:spTree>
    <p:extLst>
      <p:ext uri="{BB962C8B-B14F-4D97-AF65-F5344CB8AC3E}">
        <p14:creationId xmlns:p14="http://schemas.microsoft.com/office/powerpoint/2010/main" val="1132247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Three teams in separate locations equal distance from a bell. Question is asked, and groups confer. Group members take turns running to ring the bell to give answer.</a:t>
            </a:r>
          </a:p>
          <a:p>
            <a:endParaRPr lang="en-US" dirty="0" smtClean="0"/>
          </a:p>
          <a:p>
            <a:r>
              <a:rPr lang="en-US" dirty="0" smtClean="0"/>
              <a:t>Please</a:t>
            </a:r>
            <a:r>
              <a:rPr lang="en-US" baseline="0" dirty="0" smtClean="0"/>
              <a:t> see cancer quiz document for questions and answers.</a:t>
            </a:r>
            <a:endParaRPr lang="en-US" dirty="0" smtClean="0"/>
          </a:p>
        </p:txBody>
      </p:sp>
      <p:sp>
        <p:nvSpPr>
          <p:cNvPr id="4" name="Slide Number Placeholder 3"/>
          <p:cNvSpPr>
            <a:spLocks noGrp="1"/>
          </p:cNvSpPr>
          <p:nvPr>
            <p:ph type="sldNum" sz="quarter" idx="10"/>
          </p:nvPr>
        </p:nvSpPr>
        <p:spPr/>
        <p:txBody>
          <a:bodyPr/>
          <a:lstStyle/>
          <a:p>
            <a:fld id="{9BDB06E4-D905-4871-A3E2-B23DB836BBF1}" type="slidenum">
              <a:rPr lang="en-CA" smtClean="0"/>
              <a:pPr/>
              <a:t>15</a:t>
            </a:fld>
            <a:endParaRPr lang="en-CA"/>
          </a:p>
        </p:txBody>
      </p:sp>
    </p:spTree>
    <p:extLst>
      <p:ext uri="{BB962C8B-B14F-4D97-AF65-F5344CB8AC3E}">
        <p14:creationId xmlns:p14="http://schemas.microsoft.com/office/powerpoint/2010/main" val="398710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living things are made up of cells. They are the smallest units of life.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Cancer is a disease that starts in our cells. Our bodies are made up of millions of cells, grouped together to form tissues and organs such as muscles and bones, the lungs and the liver. Genes inside each cell order it to grow, work, reproduce and die. Normally, our cells obey these orders and we remain healthy. But sometimes the instructions get mixed up, causing the cells to form lumps or </a:t>
            </a:r>
            <a:r>
              <a:rPr lang="en-US" sz="1200" kern="1200" dirty="0" err="1" smtClean="0">
                <a:solidFill>
                  <a:schemeClr val="tx1"/>
                </a:solidFill>
                <a:effectLst/>
                <a:latin typeface="+mn-lt"/>
                <a:ea typeface="+mn-ea"/>
                <a:cs typeface="+mn-cs"/>
              </a:rPr>
              <a:t>tumours</a:t>
            </a:r>
            <a:r>
              <a:rPr lang="en-US" sz="1200" kern="1200" dirty="0" smtClean="0">
                <a:solidFill>
                  <a:schemeClr val="tx1"/>
                </a:solidFill>
                <a:effectLst/>
                <a:latin typeface="+mn-lt"/>
                <a:ea typeface="+mn-ea"/>
                <a:cs typeface="+mn-cs"/>
              </a:rPr>
              <a:t>, or spread through the bloodstream and lymphatic system to other parts of the body.</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Tumours</a:t>
            </a:r>
            <a:r>
              <a:rPr lang="en-US" sz="1200" kern="1200" dirty="0" smtClean="0">
                <a:solidFill>
                  <a:schemeClr val="tx1"/>
                </a:solidFill>
                <a:effectLst/>
                <a:latin typeface="+mn-lt"/>
                <a:ea typeface="+mn-ea"/>
                <a:cs typeface="+mn-cs"/>
              </a:rPr>
              <a:t> can be either benign (non-cancerous) or malignant (cancerous). Benign </a:t>
            </a:r>
            <a:r>
              <a:rPr lang="en-US" sz="1200" kern="1200" dirty="0" err="1" smtClean="0">
                <a:solidFill>
                  <a:schemeClr val="tx1"/>
                </a:solidFill>
                <a:effectLst/>
                <a:latin typeface="+mn-lt"/>
                <a:ea typeface="+mn-ea"/>
                <a:cs typeface="+mn-cs"/>
              </a:rPr>
              <a:t>tumour</a:t>
            </a:r>
            <a:r>
              <a:rPr lang="en-US" sz="1200" kern="1200" dirty="0" smtClean="0">
                <a:solidFill>
                  <a:schemeClr val="tx1"/>
                </a:solidFill>
                <a:effectLst/>
                <a:latin typeface="+mn-lt"/>
                <a:ea typeface="+mn-ea"/>
                <a:cs typeface="+mn-cs"/>
              </a:rPr>
              <a:t> cells stay in one place in the body and are not usually life-threatening.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Malignant </a:t>
            </a:r>
            <a:r>
              <a:rPr lang="en-US" sz="1200" kern="1200" dirty="0" err="1" smtClean="0">
                <a:solidFill>
                  <a:schemeClr val="tx1"/>
                </a:solidFill>
                <a:effectLst/>
                <a:latin typeface="+mn-lt"/>
                <a:ea typeface="+mn-ea"/>
                <a:cs typeface="+mn-cs"/>
              </a:rPr>
              <a:t>tumour</a:t>
            </a:r>
            <a:r>
              <a:rPr lang="en-US" sz="1200" kern="1200" dirty="0" smtClean="0">
                <a:solidFill>
                  <a:schemeClr val="tx1"/>
                </a:solidFill>
                <a:effectLst/>
                <a:latin typeface="+mn-lt"/>
                <a:ea typeface="+mn-ea"/>
                <a:cs typeface="+mn-cs"/>
              </a:rPr>
              <a:t> cells are able to invade nearby tissues and spread to other parts of the body. Cancer cells that spread to other parts of the body are called metastases.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first sign that a malignant </a:t>
            </a:r>
            <a:r>
              <a:rPr lang="en-US" sz="1200" kern="1200" dirty="0" err="1" smtClean="0">
                <a:solidFill>
                  <a:schemeClr val="tx1"/>
                </a:solidFill>
                <a:effectLst/>
                <a:latin typeface="+mn-lt"/>
                <a:ea typeface="+mn-ea"/>
                <a:cs typeface="+mn-cs"/>
              </a:rPr>
              <a:t>tumour</a:t>
            </a:r>
            <a:r>
              <a:rPr lang="en-US" sz="1200" kern="1200" dirty="0" smtClean="0">
                <a:solidFill>
                  <a:schemeClr val="tx1"/>
                </a:solidFill>
                <a:effectLst/>
                <a:latin typeface="+mn-lt"/>
                <a:ea typeface="+mn-ea"/>
                <a:cs typeface="+mn-cs"/>
              </a:rPr>
              <a:t> has spread (metastasized) is often swelling of nearby lymph nodes (organs in the immune system), but cancer can metastasize to almost any part of the body. It is important to find malignant </a:t>
            </a:r>
            <a:r>
              <a:rPr lang="en-US" sz="1200" kern="1200" dirty="0" err="1" smtClean="0">
                <a:solidFill>
                  <a:schemeClr val="tx1"/>
                </a:solidFill>
                <a:effectLst/>
                <a:latin typeface="+mn-lt"/>
                <a:ea typeface="+mn-ea"/>
                <a:cs typeface="+mn-cs"/>
              </a:rPr>
              <a:t>tumours</a:t>
            </a:r>
            <a:r>
              <a:rPr lang="en-US" sz="1200" kern="1200" dirty="0" smtClean="0">
                <a:solidFill>
                  <a:schemeClr val="tx1"/>
                </a:solidFill>
                <a:effectLst/>
                <a:latin typeface="+mn-lt"/>
                <a:ea typeface="+mn-ea"/>
                <a:cs typeface="+mn-cs"/>
              </a:rPr>
              <a:t> as early as possible.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Cancers are named after the part of the body where they start. For example, cancer that starts in the bladder but spreads to the lung is called bladder cancer with lung metastases.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Cancers are caused by damage to our DNA. This accumulates over time, so cancer is generally a disease of old age. </a:t>
            </a:r>
            <a:endParaRPr lang="en-US" dirty="0"/>
          </a:p>
        </p:txBody>
      </p:sp>
      <p:sp>
        <p:nvSpPr>
          <p:cNvPr id="4" name="Slide Number Placeholder 3"/>
          <p:cNvSpPr>
            <a:spLocks noGrp="1"/>
          </p:cNvSpPr>
          <p:nvPr>
            <p:ph type="sldNum" sz="quarter" idx="10"/>
          </p:nvPr>
        </p:nvSpPr>
        <p:spPr/>
        <p:txBody>
          <a:bodyPr/>
          <a:lstStyle/>
          <a:p>
            <a:fld id="{9BDB06E4-D905-4871-A3E2-B23DB836BBF1}" type="slidenum">
              <a:rPr lang="en-CA" smtClean="0"/>
              <a:pPr/>
              <a:t>2</a:t>
            </a:fld>
            <a:endParaRPr lang="en-CA"/>
          </a:p>
        </p:txBody>
      </p:sp>
    </p:spTree>
    <p:extLst>
      <p:ext uri="{BB962C8B-B14F-4D97-AF65-F5344CB8AC3E}">
        <p14:creationId xmlns:p14="http://schemas.microsoft.com/office/powerpoint/2010/main" val="2685106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DB06E4-D905-4871-A3E2-B23DB836BBF1}" type="slidenum">
              <a:rPr lang="en-CA" smtClean="0"/>
              <a:pPr/>
              <a:t>3</a:t>
            </a:fld>
            <a:endParaRPr lang="en-CA"/>
          </a:p>
        </p:txBody>
      </p:sp>
    </p:spTree>
    <p:extLst>
      <p:ext uri="{BB962C8B-B14F-4D97-AF65-F5344CB8AC3E}">
        <p14:creationId xmlns:p14="http://schemas.microsoft.com/office/powerpoint/2010/main" val="2872575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Ask class to shout out different types of cancer. </a:t>
            </a:r>
          </a:p>
        </p:txBody>
      </p:sp>
      <p:sp>
        <p:nvSpPr>
          <p:cNvPr id="4" name="Slide Number Placeholder 3"/>
          <p:cNvSpPr>
            <a:spLocks noGrp="1"/>
          </p:cNvSpPr>
          <p:nvPr>
            <p:ph type="sldNum" sz="quarter" idx="10"/>
          </p:nvPr>
        </p:nvSpPr>
        <p:spPr/>
        <p:txBody>
          <a:bodyPr/>
          <a:lstStyle/>
          <a:p>
            <a:fld id="{9BDB06E4-D905-4871-A3E2-B23DB836BBF1}" type="slidenum">
              <a:rPr lang="en-CA" smtClean="0"/>
              <a:pPr/>
              <a:t>4</a:t>
            </a:fld>
            <a:endParaRPr lang="en-CA"/>
          </a:p>
        </p:txBody>
      </p:sp>
    </p:spTree>
    <p:extLst>
      <p:ext uri="{BB962C8B-B14F-4D97-AF65-F5344CB8AC3E}">
        <p14:creationId xmlns:p14="http://schemas.microsoft.com/office/powerpoint/2010/main" val="2685106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Ask class </a:t>
            </a:r>
          </a:p>
        </p:txBody>
      </p:sp>
      <p:sp>
        <p:nvSpPr>
          <p:cNvPr id="4" name="Slide Number Placeholder 3"/>
          <p:cNvSpPr>
            <a:spLocks noGrp="1"/>
          </p:cNvSpPr>
          <p:nvPr>
            <p:ph type="sldNum" sz="quarter" idx="10"/>
          </p:nvPr>
        </p:nvSpPr>
        <p:spPr/>
        <p:txBody>
          <a:bodyPr/>
          <a:lstStyle/>
          <a:p>
            <a:fld id="{9BDB06E4-D905-4871-A3E2-B23DB836BBF1}" type="slidenum">
              <a:rPr lang="en-CA" smtClean="0"/>
              <a:pPr/>
              <a:t>5</a:t>
            </a:fld>
            <a:endParaRPr lang="en-CA"/>
          </a:p>
        </p:txBody>
      </p:sp>
    </p:spTree>
    <p:extLst>
      <p:ext uri="{BB962C8B-B14F-4D97-AF65-F5344CB8AC3E}">
        <p14:creationId xmlns:p14="http://schemas.microsoft.com/office/powerpoint/2010/main" val="2685106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class to shout out different types of cancer.</a:t>
            </a:r>
          </a:p>
          <a:p>
            <a:endParaRPr lang="en-US" baseline="0" dirty="0" smtClean="0"/>
          </a:p>
          <a:p>
            <a:r>
              <a:rPr lang="en-US" sz="1200" kern="1200" dirty="0" smtClean="0">
                <a:solidFill>
                  <a:schemeClr val="tx1"/>
                </a:solidFill>
                <a:effectLst/>
                <a:latin typeface="+mn-lt"/>
                <a:ea typeface="+mn-ea"/>
                <a:cs typeface="+mn-cs"/>
              </a:rPr>
              <a:t>Cancer is a disease of cells. Each different type of cells (e.g. skin, lung,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gives rise to a different type of cancer.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Different types of cancer can have different causes and are treated in different ways. We are still better at treating some types of cancer than others, but making progress. Early detection increases chances of survival.</a:t>
            </a:r>
          </a:p>
        </p:txBody>
      </p:sp>
      <p:sp>
        <p:nvSpPr>
          <p:cNvPr id="4" name="Slide Number Placeholder 3"/>
          <p:cNvSpPr>
            <a:spLocks noGrp="1"/>
          </p:cNvSpPr>
          <p:nvPr>
            <p:ph type="sldNum" sz="quarter" idx="10"/>
          </p:nvPr>
        </p:nvSpPr>
        <p:spPr/>
        <p:txBody>
          <a:bodyPr/>
          <a:lstStyle/>
          <a:p>
            <a:fld id="{9BDB06E4-D905-4871-A3E2-B23DB836BBF1}" type="slidenum">
              <a:rPr lang="en-CA" smtClean="0"/>
              <a:pPr/>
              <a:t>6</a:t>
            </a:fld>
            <a:endParaRPr lang="en-CA"/>
          </a:p>
        </p:txBody>
      </p:sp>
    </p:spTree>
    <p:extLst>
      <p:ext uri="{BB962C8B-B14F-4D97-AF65-F5344CB8AC3E}">
        <p14:creationId xmlns:p14="http://schemas.microsoft.com/office/powerpoint/2010/main" val="2685106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class to shout out different types of cancer.</a:t>
            </a:r>
          </a:p>
          <a:p>
            <a:endParaRPr lang="en-US" baseline="0" dirty="0" smtClean="0"/>
          </a:p>
          <a:p>
            <a:r>
              <a:rPr lang="en-US" sz="1200" kern="1200" dirty="0" smtClean="0">
                <a:solidFill>
                  <a:schemeClr val="tx1"/>
                </a:solidFill>
                <a:effectLst/>
                <a:latin typeface="+mn-lt"/>
                <a:ea typeface="+mn-ea"/>
                <a:cs typeface="+mn-cs"/>
              </a:rPr>
              <a:t>Show a diagram of the human body and locate different organs, etc. (e.g. prostate, colon, cervix)</a:t>
            </a:r>
          </a:p>
        </p:txBody>
      </p:sp>
      <p:sp>
        <p:nvSpPr>
          <p:cNvPr id="4" name="Slide Number Placeholder 3"/>
          <p:cNvSpPr>
            <a:spLocks noGrp="1"/>
          </p:cNvSpPr>
          <p:nvPr>
            <p:ph type="sldNum" sz="quarter" idx="10"/>
          </p:nvPr>
        </p:nvSpPr>
        <p:spPr/>
        <p:txBody>
          <a:bodyPr/>
          <a:lstStyle/>
          <a:p>
            <a:fld id="{9BDB06E4-D905-4871-A3E2-B23DB836BBF1}" type="slidenum">
              <a:rPr lang="en-CA" smtClean="0"/>
              <a:pPr/>
              <a:t>7</a:t>
            </a:fld>
            <a:endParaRPr lang="en-CA"/>
          </a:p>
        </p:txBody>
      </p:sp>
    </p:spTree>
    <p:extLst>
      <p:ext uri="{BB962C8B-B14F-4D97-AF65-F5344CB8AC3E}">
        <p14:creationId xmlns:p14="http://schemas.microsoft.com/office/powerpoint/2010/main" val="2685106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DB06E4-D905-4871-A3E2-B23DB836BBF1}" type="slidenum">
              <a:rPr lang="en-CA" smtClean="0"/>
              <a:pPr/>
              <a:t>8</a:t>
            </a:fld>
            <a:endParaRPr lang="en-CA"/>
          </a:p>
        </p:txBody>
      </p:sp>
    </p:spTree>
    <p:extLst>
      <p:ext uri="{BB962C8B-B14F-4D97-AF65-F5344CB8AC3E}">
        <p14:creationId xmlns:p14="http://schemas.microsoft.com/office/powerpoint/2010/main" val="2872575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DB06E4-D905-4871-A3E2-B23DB836BBF1}" type="slidenum">
              <a:rPr lang="en-CA" smtClean="0"/>
              <a:pPr/>
              <a:t>9</a:t>
            </a:fld>
            <a:endParaRPr lang="en-CA"/>
          </a:p>
        </p:txBody>
      </p:sp>
    </p:spTree>
    <p:extLst>
      <p:ext uri="{BB962C8B-B14F-4D97-AF65-F5344CB8AC3E}">
        <p14:creationId xmlns:p14="http://schemas.microsoft.com/office/powerpoint/2010/main" val="287257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lvl1pPr>
              <a:defRPr>
                <a:solidFill>
                  <a:schemeClr val="tx1"/>
                </a:solidFill>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432175"/>
            <a:ext cx="6400800" cy="1752600"/>
          </a:xfr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162997A-2B11-4E30-9AC6-22856DB4ACBC}"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1"/>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1"/>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162997A-2B11-4E30-9AC6-22856DB4ACBC}" type="slidenum">
              <a:rPr lang="en-CA" smtClean="0"/>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38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38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0162997A-2B11-4E30-9AC6-22856DB4ACBC}"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0162997A-2B11-4E30-9AC6-22856DB4ACBC}"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0162997A-2B11-4E30-9AC6-22856DB4ACBC}" type="slidenum">
              <a:rPr lang="en-CA" smtClean="0"/>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1"/>
            <a:ext cx="8229600" cy="3962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0162997A-2B11-4E30-9AC6-22856DB4ACBC}"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ctr"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7010400" y="6492875"/>
            <a:ext cx="2133600" cy="365125"/>
          </a:xfrm>
          <a:prstGeom prst="rect">
            <a:avLst/>
          </a:prstGeom>
        </p:spPr>
        <p:txBody>
          <a:bodyPr/>
          <a:lstStyle>
            <a:lvl1pPr algn="r">
              <a:defRPr sz="1400"/>
            </a:lvl1pPr>
          </a:lstStyle>
          <a:p>
            <a:r>
              <a:rPr lang="en-US" sz="900" dirty="0" smtClean="0"/>
              <a:t>October 2015</a:t>
            </a:r>
            <a:endParaRPr lang="en-CA" sz="900" dirty="0"/>
          </a:p>
        </p:txBody>
      </p:sp>
      <p:sp>
        <p:nvSpPr>
          <p:cNvPr id="6" name="Subtitle 2"/>
          <p:cNvSpPr txBox="1">
            <a:spLocks/>
          </p:cNvSpPr>
          <p:nvPr/>
        </p:nvSpPr>
        <p:spPr>
          <a:xfrm>
            <a:off x="0" y="4267200"/>
            <a:ext cx="9144000" cy="1219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6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latin typeface="Calibri" panose="020F0502020204030204" pitchFamily="34" charset="0"/>
              </a:rPr>
              <a:t>Talking about Cancer</a:t>
            </a:r>
          </a:p>
        </p:txBody>
      </p:sp>
      <p:pic>
        <p:nvPicPr>
          <p:cNvPr id="1027" name="Picture 3" descr="C:\Users\Christina_Leeson\Desktop\Desktop\Look_Feel_LTAC\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609600"/>
            <a:ext cx="8991601" cy="134778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52400" y="609600"/>
            <a:ext cx="8991600" cy="1347787"/>
          </a:xfrm>
          <a:prstGeom prst="rect">
            <a:avLst/>
          </a:prstGeom>
          <a:solidFill>
            <a:srgbClr val="FFFFFF">
              <a:alpha val="39999"/>
            </a:srgbClr>
          </a:solidFill>
          <a:ln>
            <a:noFill/>
          </a:ln>
          <a:effectLst/>
          <a:extLs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rot="0" vert="horz" wrap="square" lIns="36576" tIns="36576" rIns="36576" bIns="36576" anchor="t" anchorCtr="0" upright="1">
            <a:noAutofit/>
          </a:bodyPr>
          <a:lstStyle/>
          <a:p>
            <a:endParaRPr 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399" y="214875"/>
            <a:ext cx="1744588" cy="54946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1782763"/>
            <a:ext cx="9144000" cy="23082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800" b="1" kern="700" cap="all" dirty="0">
                <a:latin typeface="Calibri" panose="020F0502020204030204" pitchFamily="34" charset="0"/>
              </a:rPr>
              <a:t>Healthy Choices </a:t>
            </a:r>
            <a:endParaRPr lang="en-CA" sz="4800" b="1" kern="700" cap="all" dirty="0" smtClean="0">
              <a:latin typeface="Calibri" panose="020F0502020204030204" pitchFamily="34" charset="0"/>
            </a:endParaRPr>
          </a:p>
          <a:p>
            <a:r>
              <a:rPr lang="en-CA" sz="4800" b="1" kern="700" cap="all" dirty="0" smtClean="0">
                <a:latin typeface="Calibri" panose="020F0502020204030204" pitchFamily="34" charset="0"/>
              </a:rPr>
              <a:t>=</a:t>
            </a:r>
          </a:p>
          <a:p>
            <a:r>
              <a:rPr lang="en-CA" sz="4800" b="1" kern="700" cap="all" dirty="0" smtClean="0">
                <a:latin typeface="Calibri" panose="020F0502020204030204" pitchFamily="34" charset="0"/>
              </a:rPr>
              <a:t>Healthy Living</a:t>
            </a:r>
            <a:endParaRPr lang="en-CA" sz="4800" b="1" kern="700" cap="all"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latin typeface="Calibri" panose="020F0502020204030204" pitchFamily="34" charset="0"/>
              </a:rPr>
              <a:t>NWT </a:t>
            </a:r>
            <a:r>
              <a:rPr lang="en-US" b="1" dirty="0" smtClean="0">
                <a:latin typeface="Calibri" panose="020F0502020204030204" pitchFamily="34" charset="0"/>
              </a:rPr>
              <a:t>Females</a:t>
            </a:r>
            <a:endParaRPr lang="en-US" b="1" dirty="0">
              <a:latin typeface="Calibri" panose="020F0502020204030204" pitchFamily="34" charset="0"/>
            </a:endParaRPr>
          </a:p>
        </p:txBody>
      </p:sp>
      <p:sp>
        <p:nvSpPr>
          <p:cNvPr id="3" name="Content Placeholder 2"/>
          <p:cNvSpPr txBox="1">
            <a:spLocks/>
          </p:cNvSpPr>
          <p:nvPr/>
        </p:nvSpPr>
        <p:spPr>
          <a:xfrm>
            <a:off x="762000" y="1600200"/>
            <a:ext cx="4724400" cy="2743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800" dirty="0">
                <a:latin typeface="Calibri" panose="020F0502020204030204" pitchFamily="34" charset="0"/>
              </a:rPr>
              <a:t>Most common cancers:</a:t>
            </a:r>
          </a:p>
          <a:p>
            <a:pPr marL="514350" lvl="0" indent="-514350">
              <a:buAutoNum type="arabicPeriod"/>
            </a:pPr>
            <a:r>
              <a:rPr lang="en-US" sz="2800" dirty="0">
                <a:latin typeface="Calibri" panose="020F0502020204030204" pitchFamily="34" charset="0"/>
              </a:rPr>
              <a:t>Breast cancer</a:t>
            </a:r>
          </a:p>
          <a:p>
            <a:pPr marL="514350" lvl="0" indent="-514350">
              <a:buAutoNum type="arabicPeriod"/>
            </a:pPr>
            <a:r>
              <a:rPr lang="en-US" sz="2800" dirty="0">
                <a:latin typeface="Calibri" panose="020F0502020204030204" pitchFamily="34" charset="0"/>
              </a:rPr>
              <a:t>Colorectal cancer</a:t>
            </a:r>
          </a:p>
          <a:p>
            <a:pPr marL="514350" lvl="0" indent="-514350">
              <a:buAutoNum type="arabicPeriod"/>
            </a:pPr>
            <a:r>
              <a:rPr lang="en-US" sz="2800" dirty="0">
                <a:latin typeface="Calibri" panose="020F0502020204030204" pitchFamily="34" charset="0"/>
              </a:rPr>
              <a:t>Lung cancer</a:t>
            </a:r>
          </a:p>
        </p:txBody>
      </p:sp>
      <p:graphicFrame>
        <p:nvGraphicFramePr>
          <p:cNvPr id="5" name="Chart 4"/>
          <p:cNvGraphicFramePr/>
          <p:nvPr>
            <p:extLst>
              <p:ext uri="{D42A27DB-BD31-4B8C-83A1-F6EECF244321}">
                <p14:modId xmlns:p14="http://schemas.microsoft.com/office/powerpoint/2010/main" val="885028344"/>
              </p:ext>
            </p:extLst>
          </p:nvPr>
        </p:nvGraphicFramePr>
        <p:xfrm>
          <a:off x="3505200" y="1752600"/>
          <a:ext cx="57912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531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latin typeface="Calibri" panose="020F0502020204030204" pitchFamily="34" charset="0"/>
              </a:rPr>
              <a:t>NWT Males</a:t>
            </a:r>
          </a:p>
        </p:txBody>
      </p:sp>
      <p:sp>
        <p:nvSpPr>
          <p:cNvPr id="3" name="Content Placeholder 2"/>
          <p:cNvSpPr txBox="1">
            <a:spLocks/>
          </p:cNvSpPr>
          <p:nvPr/>
        </p:nvSpPr>
        <p:spPr>
          <a:xfrm>
            <a:off x="457200" y="1524000"/>
            <a:ext cx="3886200" cy="2743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400" dirty="0">
                <a:latin typeface="Calibri" panose="020F0502020204030204" pitchFamily="34" charset="0"/>
              </a:rPr>
              <a:t>Most </a:t>
            </a:r>
            <a:r>
              <a:rPr lang="en-US" sz="2400" u="sng" dirty="0">
                <a:latin typeface="Calibri" panose="020F0502020204030204" pitchFamily="34" charset="0"/>
              </a:rPr>
              <a:t>common</a:t>
            </a:r>
            <a:r>
              <a:rPr lang="en-US" sz="2400" dirty="0">
                <a:latin typeface="Calibri" panose="020F0502020204030204" pitchFamily="34" charset="0"/>
              </a:rPr>
              <a:t> cancers:</a:t>
            </a:r>
          </a:p>
          <a:p>
            <a:pPr marL="514350" lvl="0" indent="-514350">
              <a:buAutoNum type="arabicPeriod"/>
            </a:pPr>
            <a:r>
              <a:rPr lang="en-US" sz="2400" dirty="0">
                <a:latin typeface="Calibri" panose="020F0502020204030204" pitchFamily="34" charset="0"/>
              </a:rPr>
              <a:t>Breast cancer</a:t>
            </a:r>
          </a:p>
          <a:p>
            <a:pPr marL="514350" lvl="0" indent="-514350">
              <a:buAutoNum type="arabicPeriod"/>
            </a:pPr>
            <a:r>
              <a:rPr lang="en-US" sz="2400" dirty="0">
                <a:latin typeface="Calibri" panose="020F0502020204030204" pitchFamily="34" charset="0"/>
              </a:rPr>
              <a:t>Colorectal cancer</a:t>
            </a:r>
          </a:p>
          <a:p>
            <a:pPr marL="514350" lvl="0" indent="-514350">
              <a:buAutoNum type="arabicPeriod"/>
            </a:pPr>
            <a:r>
              <a:rPr lang="en-US" sz="2400" dirty="0">
                <a:latin typeface="Calibri" panose="020F0502020204030204" pitchFamily="34" charset="0"/>
              </a:rPr>
              <a:t>Lung cancer</a:t>
            </a:r>
          </a:p>
        </p:txBody>
      </p:sp>
      <p:sp>
        <p:nvSpPr>
          <p:cNvPr id="5" name="Content Placeholder 2"/>
          <p:cNvSpPr txBox="1">
            <a:spLocks/>
          </p:cNvSpPr>
          <p:nvPr/>
        </p:nvSpPr>
        <p:spPr>
          <a:xfrm>
            <a:off x="5257800" y="1524000"/>
            <a:ext cx="3886200" cy="1905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Calibri" panose="020F0502020204030204" pitchFamily="34" charset="0"/>
              </a:rPr>
              <a:t>Most </a:t>
            </a:r>
            <a:r>
              <a:rPr lang="en-US" sz="2400" u="sng" dirty="0" smtClean="0">
                <a:latin typeface="Calibri" panose="020F0502020204030204" pitchFamily="34" charset="0"/>
              </a:rPr>
              <a:t>deadly</a:t>
            </a:r>
            <a:r>
              <a:rPr lang="en-US" sz="2400" dirty="0" smtClean="0">
                <a:latin typeface="Calibri" panose="020F0502020204030204" pitchFamily="34" charset="0"/>
              </a:rPr>
              <a:t> cancers:</a:t>
            </a:r>
            <a:endParaRPr lang="en-US" sz="2400" dirty="0">
              <a:latin typeface="Calibri" panose="020F0502020204030204" pitchFamily="34" charset="0"/>
            </a:endParaRPr>
          </a:p>
          <a:p>
            <a:pPr marL="514350" indent="-514350">
              <a:buFont typeface="Arial" pitchFamily="34" charset="0"/>
              <a:buAutoNum type="arabicPeriod"/>
            </a:pPr>
            <a:r>
              <a:rPr lang="en-US" sz="2400" dirty="0">
                <a:latin typeface="Calibri" panose="020F0502020204030204" pitchFamily="34" charset="0"/>
              </a:rPr>
              <a:t>Lung cancer</a:t>
            </a:r>
          </a:p>
          <a:p>
            <a:pPr marL="514350" indent="-514350">
              <a:buFont typeface="Arial" pitchFamily="34" charset="0"/>
              <a:buAutoNum type="arabicPeriod"/>
            </a:pPr>
            <a:r>
              <a:rPr lang="en-US" sz="2400" dirty="0">
                <a:latin typeface="Calibri" panose="020F0502020204030204" pitchFamily="34" charset="0"/>
              </a:rPr>
              <a:t>Breast cancer</a:t>
            </a:r>
          </a:p>
          <a:p>
            <a:pPr marL="514350" indent="-514350">
              <a:buFont typeface="Arial" pitchFamily="34" charset="0"/>
              <a:buAutoNum type="arabicPeriod"/>
            </a:pPr>
            <a:r>
              <a:rPr lang="en-US" sz="2400" dirty="0">
                <a:latin typeface="Calibri" panose="020F0502020204030204" pitchFamily="34" charset="0"/>
              </a:rPr>
              <a:t>Colorectal cancer</a:t>
            </a:r>
          </a:p>
        </p:txBody>
      </p:sp>
      <p:graphicFrame>
        <p:nvGraphicFramePr>
          <p:cNvPr id="7" name="Chart 6"/>
          <p:cNvGraphicFramePr/>
          <p:nvPr>
            <p:extLst>
              <p:ext uri="{D42A27DB-BD31-4B8C-83A1-F6EECF244321}">
                <p14:modId xmlns:p14="http://schemas.microsoft.com/office/powerpoint/2010/main" val="2530181981"/>
              </p:ext>
            </p:extLst>
          </p:nvPr>
        </p:nvGraphicFramePr>
        <p:xfrm>
          <a:off x="-142210" y="3124200"/>
          <a:ext cx="4514850" cy="327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1509158333"/>
              </p:ext>
            </p:extLst>
          </p:nvPr>
        </p:nvGraphicFramePr>
        <p:xfrm>
          <a:off x="4876800" y="3124200"/>
          <a:ext cx="4543425" cy="327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9571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flipH="1">
            <a:off x="1981200" y="3810000"/>
            <a:ext cx="2590800" cy="1905000"/>
          </a:xfrm>
          <a:prstGeom prst="wedgeRoundRectCallout">
            <a:avLst>
              <a:gd name="adj1" fmla="val -38592"/>
              <a:gd name="adj2" fmla="val 63081"/>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3" name="Rounded Rectangular Callout 12"/>
          <p:cNvSpPr/>
          <p:nvPr/>
        </p:nvSpPr>
        <p:spPr>
          <a:xfrm>
            <a:off x="225942" y="4495800"/>
            <a:ext cx="2590800" cy="1905000"/>
          </a:xfrm>
          <a:prstGeom prst="wedgeRoundRectCallout">
            <a:avLst>
              <a:gd name="adj1" fmla="val -38592"/>
              <a:gd name="adj2" fmla="val 63081"/>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11" name="Picture 1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91855" y1="81036" x2="95838" y2="96344"/>
                        <a14:foregroundMark x1="13793" y1="17365" x2="23662" y2="7235"/>
                        <a14:foregroundMark x1="28796" y1="5782" x2="38440" y2="8776"/>
                      </a14:backgroundRemoval>
                    </a14:imgEffect>
                  </a14:imgLayer>
                </a14:imgProps>
              </a:ext>
              <a:ext uri="{28A0092B-C50C-407E-A947-70E740481C1C}">
                <a14:useLocalDpi xmlns:a14="http://schemas.microsoft.com/office/drawing/2010/main" val="0"/>
              </a:ext>
            </a:extLst>
          </a:blip>
          <a:srcRect l="8947" t="4407"/>
          <a:stretch/>
        </p:blipFill>
        <p:spPr>
          <a:xfrm>
            <a:off x="935664" y="1031358"/>
            <a:ext cx="8203019" cy="5841874"/>
          </a:xfrm>
          <a:prstGeom prst="rect">
            <a:avLst/>
          </a:prstGeom>
        </p:spPr>
      </p:pic>
      <p:sp>
        <p:nvSpPr>
          <p:cNvPr id="5" name="TextBox 4"/>
          <p:cNvSpPr txBox="1"/>
          <p:nvPr/>
        </p:nvSpPr>
        <p:spPr>
          <a:xfrm>
            <a:off x="1066800" y="1524000"/>
            <a:ext cx="3505200" cy="2308324"/>
          </a:xfrm>
          <a:prstGeom prst="rect">
            <a:avLst/>
          </a:prstGeom>
          <a:noFill/>
        </p:spPr>
        <p:txBody>
          <a:bodyPr wrap="square" rtlCol="0">
            <a:spAutoFit/>
          </a:bodyPr>
          <a:lstStyle/>
          <a:p>
            <a:pPr algn="ctr"/>
            <a:r>
              <a:rPr lang="en-GB" sz="4800" b="1" dirty="0" smtClean="0">
                <a:solidFill>
                  <a:schemeClr val="accent3"/>
                </a:solidFill>
                <a:latin typeface="Calibri" panose="020F0502020204030204" pitchFamily="34" charset="0"/>
              </a:rPr>
              <a:t>WHAT CAUSES </a:t>
            </a:r>
            <a:r>
              <a:rPr lang="en-GB" sz="4800" b="1" dirty="0" smtClean="0">
                <a:solidFill>
                  <a:schemeClr val="accent4"/>
                </a:solidFill>
                <a:latin typeface="Calibri" panose="020F0502020204030204" pitchFamily="34" charset="0"/>
              </a:rPr>
              <a:t>CANCER?</a:t>
            </a:r>
            <a:endParaRPr lang="en-GB" sz="4800" b="1" dirty="0">
              <a:solidFill>
                <a:schemeClr val="accent4"/>
              </a:solidFill>
              <a:latin typeface="Calibri" panose="020F0502020204030204" pitchFamily="34" charset="0"/>
            </a:endParaRPr>
          </a:p>
        </p:txBody>
      </p:sp>
      <p:sp>
        <p:nvSpPr>
          <p:cNvPr id="12" name="Rounded Rectangular Callout 11"/>
          <p:cNvSpPr/>
          <p:nvPr/>
        </p:nvSpPr>
        <p:spPr>
          <a:xfrm flipH="1">
            <a:off x="6400800" y="152400"/>
            <a:ext cx="2590800" cy="1905000"/>
          </a:xfrm>
          <a:prstGeom prst="wedgeRoundRectCallout">
            <a:avLst>
              <a:gd name="adj1" fmla="val -38592"/>
              <a:gd name="adj2" fmla="val 63081"/>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5" name="Rounded Rectangular Callout 14"/>
          <p:cNvSpPr/>
          <p:nvPr/>
        </p:nvSpPr>
        <p:spPr>
          <a:xfrm>
            <a:off x="4724400" y="609600"/>
            <a:ext cx="2590800" cy="1905000"/>
          </a:xfrm>
          <a:prstGeom prst="wedgeRoundRectCallout">
            <a:avLst>
              <a:gd name="adj1" fmla="val -38592"/>
              <a:gd name="adj2" fmla="val 63081"/>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7" name="Rounded Rectangular Callout 16"/>
          <p:cNvSpPr/>
          <p:nvPr/>
        </p:nvSpPr>
        <p:spPr>
          <a:xfrm>
            <a:off x="404923" y="750480"/>
            <a:ext cx="976424" cy="733647"/>
          </a:xfrm>
          <a:prstGeom prst="wedgeRoundRectCallout">
            <a:avLst>
              <a:gd name="adj1" fmla="val -38592"/>
              <a:gd name="adj2" fmla="val 63081"/>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6" name="Rounded Rectangular Callout 15"/>
          <p:cNvSpPr/>
          <p:nvPr/>
        </p:nvSpPr>
        <p:spPr>
          <a:xfrm flipH="1">
            <a:off x="940095" y="348215"/>
            <a:ext cx="976424" cy="733647"/>
          </a:xfrm>
          <a:prstGeom prst="wedgeRoundRectCallout">
            <a:avLst>
              <a:gd name="adj1" fmla="val -38592"/>
              <a:gd name="adj2" fmla="val 63081"/>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759172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4724400" y="3845438"/>
            <a:ext cx="2753832" cy="1905000"/>
          </a:xfrm>
          <a:prstGeom prst="wedgeRoundRectCallout">
            <a:avLst>
              <a:gd name="adj1" fmla="val -38592"/>
              <a:gd name="adj2" fmla="val 63081"/>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3" name="Rounded Rectangular Callout 12"/>
          <p:cNvSpPr/>
          <p:nvPr/>
        </p:nvSpPr>
        <p:spPr>
          <a:xfrm flipH="1">
            <a:off x="6248400" y="4343400"/>
            <a:ext cx="2590800" cy="1905000"/>
          </a:xfrm>
          <a:prstGeom prst="wedgeRoundRectCallout">
            <a:avLst>
              <a:gd name="adj1" fmla="val -38592"/>
              <a:gd name="adj2" fmla="val 63081"/>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11" name="Picture 1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91855" y1="81036" x2="95838" y2="96344"/>
                        <a14:foregroundMark x1="13793" y1="17365" x2="23662" y2="7235"/>
                        <a14:foregroundMark x1="37933" y1="9048" x2="44993" y2="16395"/>
                      </a14:backgroundRemoval>
                    </a14:imgEffect>
                  </a14:imgLayer>
                </a14:imgProps>
              </a:ext>
              <a:ext uri="{28A0092B-C50C-407E-A947-70E740481C1C}">
                <a14:useLocalDpi xmlns:a14="http://schemas.microsoft.com/office/drawing/2010/main" val="0"/>
              </a:ext>
            </a:extLst>
          </a:blip>
          <a:srcRect l="8947" t="4407"/>
          <a:stretch/>
        </p:blipFill>
        <p:spPr>
          <a:xfrm flipH="1">
            <a:off x="0" y="1011695"/>
            <a:ext cx="8203019" cy="5841874"/>
          </a:xfrm>
          <a:prstGeom prst="rect">
            <a:avLst/>
          </a:prstGeom>
        </p:spPr>
      </p:pic>
      <p:sp>
        <p:nvSpPr>
          <p:cNvPr id="5" name="TextBox 4"/>
          <p:cNvSpPr txBox="1"/>
          <p:nvPr/>
        </p:nvSpPr>
        <p:spPr>
          <a:xfrm flipH="1">
            <a:off x="4343400" y="1661529"/>
            <a:ext cx="4038600" cy="1569660"/>
          </a:xfrm>
          <a:prstGeom prst="rect">
            <a:avLst/>
          </a:prstGeom>
          <a:noFill/>
        </p:spPr>
        <p:txBody>
          <a:bodyPr wrap="square" rtlCol="0">
            <a:spAutoFit/>
          </a:bodyPr>
          <a:lstStyle/>
          <a:p>
            <a:pPr algn="ctr"/>
            <a:r>
              <a:rPr lang="en-GB" sz="4800" b="1" dirty="0" smtClean="0">
                <a:solidFill>
                  <a:schemeClr val="accent3"/>
                </a:solidFill>
                <a:latin typeface="Calibri" panose="020F0502020204030204" pitchFamily="34" charset="0"/>
              </a:rPr>
              <a:t>WHAT</a:t>
            </a:r>
          </a:p>
          <a:p>
            <a:pPr algn="ctr"/>
            <a:r>
              <a:rPr lang="en-GB" sz="4800" b="1" dirty="0" smtClean="0">
                <a:solidFill>
                  <a:schemeClr val="accent3"/>
                </a:solidFill>
                <a:latin typeface="Calibri" panose="020F0502020204030204" pitchFamily="34" charset="0"/>
              </a:rPr>
              <a:t>CAN WE </a:t>
            </a:r>
            <a:r>
              <a:rPr lang="en-GB" sz="4800" b="1" dirty="0" smtClean="0">
                <a:solidFill>
                  <a:schemeClr val="accent4"/>
                </a:solidFill>
                <a:latin typeface="Calibri" panose="020F0502020204030204" pitchFamily="34" charset="0"/>
              </a:rPr>
              <a:t>DO?</a:t>
            </a:r>
            <a:endParaRPr lang="en-GB" sz="4800" b="1" dirty="0">
              <a:solidFill>
                <a:schemeClr val="accent4"/>
              </a:solidFill>
              <a:latin typeface="Calibri" panose="020F0502020204030204" pitchFamily="34" charset="0"/>
            </a:endParaRPr>
          </a:p>
        </p:txBody>
      </p:sp>
      <p:sp>
        <p:nvSpPr>
          <p:cNvPr id="12" name="Rounded Rectangular Callout 11"/>
          <p:cNvSpPr/>
          <p:nvPr/>
        </p:nvSpPr>
        <p:spPr>
          <a:xfrm>
            <a:off x="228600" y="228600"/>
            <a:ext cx="2590800" cy="1905000"/>
          </a:xfrm>
          <a:prstGeom prst="wedgeRoundRectCallout">
            <a:avLst>
              <a:gd name="adj1" fmla="val -38592"/>
              <a:gd name="adj2" fmla="val 63081"/>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5" name="Rounded Rectangular Callout 14"/>
          <p:cNvSpPr/>
          <p:nvPr/>
        </p:nvSpPr>
        <p:spPr>
          <a:xfrm flipH="1">
            <a:off x="1600200" y="609430"/>
            <a:ext cx="2590800" cy="1905000"/>
          </a:xfrm>
          <a:prstGeom prst="wedgeRoundRectCallout">
            <a:avLst>
              <a:gd name="adj1" fmla="val -38592"/>
              <a:gd name="adj2" fmla="val 63081"/>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7" name="Rounded Rectangular Callout 16"/>
          <p:cNvSpPr/>
          <p:nvPr/>
        </p:nvSpPr>
        <p:spPr>
          <a:xfrm flipH="1">
            <a:off x="7920370" y="714153"/>
            <a:ext cx="976424" cy="733647"/>
          </a:xfrm>
          <a:prstGeom prst="wedgeRoundRectCallout">
            <a:avLst>
              <a:gd name="adj1" fmla="val -38592"/>
              <a:gd name="adj2" fmla="val 63081"/>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6" name="Rounded Rectangular Callout 15"/>
          <p:cNvSpPr/>
          <p:nvPr/>
        </p:nvSpPr>
        <p:spPr>
          <a:xfrm>
            <a:off x="7239000" y="218683"/>
            <a:ext cx="976424" cy="733647"/>
          </a:xfrm>
          <a:prstGeom prst="wedgeRoundRectCallout">
            <a:avLst>
              <a:gd name="adj1" fmla="val -38592"/>
              <a:gd name="adj2" fmla="val 63081"/>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486035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2. Strategic Cancer Initiatives\Cancer Communications\Posters\Screening and Prevention Posters\Screening\Cancer Screeni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4" t="1655" r="2567" b="1911"/>
          <a:stretch/>
        </p:blipFill>
        <p:spPr bwMode="auto">
          <a:xfrm>
            <a:off x="2584175" y="-10632"/>
            <a:ext cx="4045225" cy="625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702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1070622">
            <a:off x="432070" y="2455230"/>
            <a:ext cx="8459409" cy="1323439"/>
          </a:xfrm>
          <a:prstGeom prst="rect">
            <a:avLst/>
          </a:prstGeom>
          <a:noFill/>
        </p:spPr>
        <p:txBody>
          <a:bodyPr wrap="square" lIns="91440" tIns="45720" rIns="91440" bIns="45720">
            <a:spAutoFit/>
          </a:bodyPr>
          <a:lstStyle/>
          <a:p>
            <a:pPr algn="ctr"/>
            <a:r>
              <a:rPr lang="en-CA" sz="8000" b="1" dirty="0" smtClean="0">
                <a:ln w="12700">
                  <a:solidFill>
                    <a:schemeClr val="accent3">
                      <a:lumMod val="50000"/>
                    </a:schemeClr>
                  </a:solidFill>
                  <a:prstDash val="solid"/>
                </a:ln>
                <a:solidFill>
                  <a:schemeClr val="accent3"/>
                </a:solidFill>
                <a:effectLst>
                  <a:outerShdw blurRad="50000" dist="50800" dir="7500000" algn="tl">
                    <a:srgbClr val="000000">
                      <a:shade val="5000"/>
                      <a:alpha val="35000"/>
                    </a:srgbClr>
                  </a:outerShdw>
                </a:effectLst>
                <a:latin typeface="Stencil"/>
                <a:cs typeface="Stencil"/>
              </a:rPr>
              <a:t>It’s quiz time!</a:t>
            </a:r>
            <a:endParaRPr lang="en-CA" sz="8000" b="1" dirty="0">
              <a:ln w="12700">
                <a:solidFill>
                  <a:schemeClr val="accent3">
                    <a:lumMod val="50000"/>
                  </a:schemeClr>
                </a:solidFill>
                <a:prstDash val="solid"/>
              </a:ln>
              <a:solidFill>
                <a:schemeClr val="accent3"/>
              </a:solidFill>
              <a:effectLst>
                <a:outerShdw blurRad="50000" dist="50800" dir="7500000" algn="tl">
                  <a:srgbClr val="000000">
                    <a:shade val="5000"/>
                    <a:alpha val="35000"/>
                  </a:srgbClr>
                </a:outerShdw>
              </a:effectLst>
              <a:latin typeface="Stencil"/>
              <a:cs typeface="Stencil"/>
            </a:endParaRPr>
          </a:p>
        </p:txBody>
      </p:sp>
      <p:sp>
        <p:nvSpPr>
          <p:cNvPr id="3" name="5-Point Star 2"/>
          <p:cNvSpPr/>
          <p:nvPr/>
        </p:nvSpPr>
        <p:spPr>
          <a:xfrm>
            <a:off x="3592602" y="808507"/>
            <a:ext cx="1143000" cy="1066800"/>
          </a:xfrm>
          <a:prstGeom prst="star5">
            <a:avLst/>
          </a:prstGeom>
          <a:ln w="19050"/>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5-Point Star 3"/>
          <p:cNvSpPr/>
          <p:nvPr/>
        </p:nvSpPr>
        <p:spPr>
          <a:xfrm rot="20968607">
            <a:off x="7616541" y="5353204"/>
            <a:ext cx="1143000" cy="1066800"/>
          </a:xfrm>
          <a:prstGeom prst="star5">
            <a:avLst/>
          </a:prstGeom>
          <a:ln w="19050"/>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5-Point Star 4"/>
          <p:cNvSpPr/>
          <p:nvPr/>
        </p:nvSpPr>
        <p:spPr>
          <a:xfrm rot="710250">
            <a:off x="7564866" y="704820"/>
            <a:ext cx="1143000" cy="1066800"/>
          </a:xfrm>
          <a:prstGeom prst="star5">
            <a:avLst/>
          </a:prstGeom>
          <a:ln w="19050"/>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5-Point Star 5"/>
          <p:cNvSpPr/>
          <p:nvPr/>
        </p:nvSpPr>
        <p:spPr>
          <a:xfrm rot="20726676">
            <a:off x="344309" y="380999"/>
            <a:ext cx="1143000" cy="1066800"/>
          </a:xfrm>
          <a:prstGeom prst="star5">
            <a:avLst/>
          </a:prstGeom>
          <a:ln w="19050"/>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5-Point Star 6"/>
          <p:cNvSpPr/>
          <p:nvPr/>
        </p:nvSpPr>
        <p:spPr>
          <a:xfrm rot="675699">
            <a:off x="548099" y="4583414"/>
            <a:ext cx="1143000" cy="1066800"/>
          </a:xfrm>
          <a:prstGeom prst="star5">
            <a:avLst/>
          </a:prstGeom>
          <a:ln w="19050"/>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5-Point Star 7"/>
          <p:cNvSpPr/>
          <p:nvPr/>
        </p:nvSpPr>
        <p:spPr>
          <a:xfrm rot="2742298">
            <a:off x="4628991" y="4436596"/>
            <a:ext cx="1143000" cy="1066800"/>
          </a:xfrm>
          <a:prstGeom prst="star5">
            <a:avLst/>
          </a:prstGeom>
          <a:ln w="19050"/>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5-Point Star 8"/>
          <p:cNvSpPr/>
          <p:nvPr/>
        </p:nvSpPr>
        <p:spPr>
          <a:xfrm rot="20968607">
            <a:off x="5776476" y="3722404"/>
            <a:ext cx="1143000" cy="1066800"/>
          </a:xfrm>
          <a:prstGeom prst="star5">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5-Point Star 9"/>
          <p:cNvSpPr/>
          <p:nvPr/>
        </p:nvSpPr>
        <p:spPr>
          <a:xfrm rot="675699">
            <a:off x="1275149" y="1655030"/>
            <a:ext cx="1143000" cy="1066800"/>
          </a:xfrm>
          <a:prstGeom prst="star5">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1" name="5-Point Star 10"/>
          <p:cNvSpPr/>
          <p:nvPr/>
        </p:nvSpPr>
        <p:spPr>
          <a:xfrm rot="2742298">
            <a:off x="5154385" y="280615"/>
            <a:ext cx="1143000" cy="1066800"/>
          </a:xfrm>
          <a:prstGeom prst="star5">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2" name="5-Point Star 11"/>
          <p:cNvSpPr/>
          <p:nvPr/>
        </p:nvSpPr>
        <p:spPr>
          <a:xfrm rot="20968607">
            <a:off x="1690824" y="5192724"/>
            <a:ext cx="1143000" cy="1066800"/>
          </a:xfrm>
          <a:prstGeom prst="star5">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88649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2590800" y="228600"/>
            <a:ext cx="5715000" cy="3186223"/>
          </a:xfrm>
          <a:prstGeom prst="wedgeRoundRectCallout">
            <a:avLst>
              <a:gd name="adj1" fmla="val -38592"/>
              <a:gd name="adj2" fmla="val 63081"/>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19400" y="537106"/>
            <a:ext cx="5257800" cy="2585323"/>
          </a:xfrm>
          <a:prstGeom prst="rect">
            <a:avLst/>
          </a:prstGeom>
          <a:noFill/>
        </p:spPr>
        <p:txBody>
          <a:bodyPr wrap="square" rtlCol="0">
            <a:spAutoFit/>
          </a:bodyPr>
          <a:lstStyle/>
          <a:p>
            <a:pPr algn="ctr"/>
            <a:r>
              <a:rPr lang="en-GB" sz="5400" b="1" dirty="0" smtClean="0">
                <a:solidFill>
                  <a:schemeClr val="accent3"/>
                </a:solidFill>
              </a:rPr>
              <a:t>What do we know about </a:t>
            </a:r>
            <a:r>
              <a:rPr lang="en-GB" sz="5400" b="1" dirty="0" smtClean="0">
                <a:solidFill>
                  <a:schemeClr val="accent4"/>
                </a:solidFill>
              </a:rPr>
              <a:t>CANCER?</a:t>
            </a:r>
            <a:endParaRPr lang="en-GB" sz="5400" b="1" dirty="0">
              <a:solidFill>
                <a:schemeClr val="accent4"/>
              </a:solidFill>
            </a:endParaRPr>
          </a:p>
        </p:txBody>
      </p:sp>
      <p:pic>
        <p:nvPicPr>
          <p:cNvPr id="5" name="Picture 6" descr="C:\Users\Christina_Leeson\AppData\Local\Microsoft\Windows\Temporary Internet Files\Content.IE5\JNM3KKDZ\question_mark_serious_thinker_500_clr[1].gif"/>
          <p:cNvPicPr>
            <a:picLocks noChangeAspect="1" noChangeArrowheads="1" noCrop="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2209800"/>
            <a:ext cx="371856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353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latin typeface="Calibri" panose="020F0502020204030204" pitchFamily="34" charset="0"/>
              </a:rPr>
              <a:t>In the NWT…</a:t>
            </a:r>
          </a:p>
        </p:txBody>
      </p:sp>
      <p:sp>
        <p:nvSpPr>
          <p:cNvPr id="3" name="Content Placeholder 2"/>
          <p:cNvSpPr txBox="1">
            <a:spLocks/>
          </p:cNvSpPr>
          <p:nvPr/>
        </p:nvSpPr>
        <p:spPr>
          <a:xfrm>
            <a:off x="457200" y="1600200"/>
            <a:ext cx="8229600" cy="2743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Calibri" panose="020F0502020204030204" pitchFamily="34" charset="0"/>
                <a:ea typeface="ＭＳ Ｐゴシック" pitchFamily="34" charset="-128"/>
                <a:cs typeface="Calibri" pitchFamily="34" charset="0"/>
              </a:rPr>
              <a:t>Cancer is the leading cause of death.</a:t>
            </a:r>
          </a:p>
          <a:p>
            <a:r>
              <a:rPr lang="en-US" sz="2800" dirty="0">
                <a:latin typeface="Calibri" panose="020F0502020204030204" pitchFamily="34" charset="0"/>
                <a:ea typeface="ＭＳ Ｐゴシック" pitchFamily="34" charset="-128"/>
                <a:cs typeface="Calibri" pitchFamily="34" charset="0"/>
              </a:rPr>
              <a:t>25% of all deaths in the NWT are related to cancer.</a:t>
            </a:r>
          </a:p>
          <a:p>
            <a:r>
              <a:rPr lang="en-US" sz="2800" dirty="0">
                <a:latin typeface="Calibri" panose="020F0502020204030204" pitchFamily="34" charset="0"/>
                <a:ea typeface="ＭＳ Ｐゴシック" pitchFamily="34" charset="-128"/>
                <a:cs typeface="Calibri" pitchFamily="34" charset="0"/>
              </a:rPr>
              <a:t>On average, 111 people are diagnosed with cancer every year</a:t>
            </a:r>
            <a:r>
              <a:rPr lang="en-US" sz="2800" dirty="0" smtClean="0">
                <a:latin typeface="Calibri" panose="020F0502020204030204" pitchFamily="34" charset="0"/>
                <a:ea typeface="ＭＳ Ｐゴシック" pitchFamily="34" charset="-128"/>
                <a:cs typeface="Calibri" pitchFamily="34" charset="0"/>
              </a:rPr>
              <a:t>.</a:t>
            </a:r>
            <a:endParaRPr lang="en-US" sz="2800" dirty="0">
              <a:latin typeface="Calibri" panose="020F0502020204030204" pitchFamily="34" charset="0"/>
              <a:ea typeface="ＭＳ Ｐゴシック" pitchFamily="34" charset="-128"/>
              <a:cs typeface="Calibri" pitchFamily="34" charset="0"/>
            </a:endParaRPr>
          </a:p>
        </p:txBody>
      </p:sp>
    </p:spTree>
    <p:extLst>
      <p:ext uri="{BB962C8B-B14F-4D97-AF65-F5344CB8AC3E}">
        <p14:creationId xmlns:p14="http://schemas.microsoft.com/office/powerpoint/2010/main" val="3727068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2590800" y="228600"/>
            <a:ext cx="5715000" cy="3186223"/>
          </a:xfrm>
          <a:prstGeom prst="wedgeRoundRectCallout">
            <a:avLst>
              <a:gd name="adj1" fmla="val -38592"/>
              <a:gd name="adj2" fmla="val 63081"/>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590800" y="538877"/>
            <a:ext cx="5715000" cy="2585323"/>
          </a:xfrm>
          <a:prstGeom prst="rect">
            <a:avLst/>
          </a:prstGeom>
          <a:noFill/>
        </p:spPr>
        <p:txBody>
          <a:bodyPr wrap="square" rtlCol="0">
            <a:spAutoFit/>
          </a:bodyPr>
          <a:lstStyle/>
          <a:p>
            <a:pPr algn="ctr"/>
            <a:r>
              <a:rPr lang="en-US" sz="5400" b="1" dirty="0">
                <a:solidFill>
                  <a:schemeClr val="accent3"/>
                </a:solidFill>
              </a:rPr>
              <a:t>How many types of </a:t>
            </a:r>
            <a:r>
              <a:rPr lang="en-US" sz="5400" b="1" dirty="0">
                <a:solidFill>
                  <a:schemeClr val="accent4"/>
                </a:solidFill>
              </a:rPr>
              <a:t>cancer</a:t>
            </a:r>
            <a:r>
              <a:rPr lang="en-US" sz="5400" b="1" dirty="0">
                <a:solidFill>
                  <a:schemeClr val="accent3"/>
                </a:solidFill>
              </a:rPr>
              <a:t> are there?</a:t>
            </a:r>
          </a:p>
        </p:txBody>
      </p:sp>
      <p:pic>
        <p:nvPicPr>
          <p:cNvPr id="5" name="Picture 6" descr="C:\Users\Christina_Leeson\AppData\Local\Microsoft\Windows\Temporary Internet Files\Content.IE5\JNM3KKDZ\question_mark_serious_thinker_500_clr[1].gif"/>
          <p:cNvPicPr>
            <a:picLocks noChangeAspect="1" noChangeArrowheads="1" noCrop="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2209800"/>
            <a:ext cx="371856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494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flipH="1">
            <a:off x="457200" y="228600"/>
            <a:ext cx="5486400" cy="3186223"/>
          </a:xfrm>
          <a:prstGeom prst="wedgeRoundRectCallout">
            <a:avLst>
              <a:gd name="adj1" fmla="val -38592"/>
              <a:gd name="adj2" fmla="val 63081"/>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 name="TextBox 6"/>
          <p:cNvSpPr txBox="1"/>
          <p:nvPr/>
        </p:nvSpPr>
        <p:spPr>
          <a:xfrm>
            <a:off x="457200" y="537106"/>
            <a:ext cx="5486400" cy="2585323"/>
          </a:xfrm>
          <a:prstGeom prst="rect">
            <a:avLst/>
          </a:prstGeom>
          <a:noFill/>
        </p:spPr>
        <p:txBody>
          <a:bodyPr wrap="square" rtlCol="0">
            <a:spAutoFit/>
          </a:bodyPr>
          <a:lstStyle/>
          <a:p>
            <a:pPr algn="ctr"/>
            <a:r>
              <a:rPr lang="en-US" sz="5400" b="1" dirty="0">
                <a:solidFill>
                  <a:schemeClr val="bg1">
                    <a:lumMod val="95000"/>
                  </a:schemeClr>
                </a:solidFill>
              </a:rPr>
              <a:t>There are over </a:t>
            </a:r>
            <a:r>
              <a:rPr lang="en-US" sz="5400" b="1" dirty="0">
                <a:solidFill>
                  <a:schemeClr val="accent4"/>
                </a:solidFill>
              </a:rPr>
              <a:t>200</a:t>
            </a:r>
            <a:r>
              <a:rPr lang="en-US" sz="5400" b="1" dirty="0">
                <a:solidFill>
                  <a:schemeClr val="bg1">
                    <a:lumMod val="95000"/>
                  </a:schemeClr>
                </a:solidFill>
              </a:rPr>
              <a:t> types of </a:t>
            </a:r>
            <a:r>
              <a:rPr lang="en-US" sz="5400" b="1" dirty="0" smtClean="0">
                <a:solidFill>
                  <a:schemeClr val="bg1">
                    <a:lumMod val="95000"/>
                  </a:schemeClr>
                </a:solidFill>
              </a:rPr>
              <a:t>cancer.</a:t>
            </a:r>
            <a:endParaRPr lang="en-US" sz="5400" b="1" dirty="0">
              <a:solidFill>
                <a:schemeClr val="bg1">
                  <a:lumMod val="95000"/>
                </a:schemeClr>
              </a:solidFill>
            </a:endParaRPr>
          </a:p>
        </p:txBody>
      </p:sp>
      <p:pic>
        <p:nvPicPr>
          <p:cNvPr id="1030" name="Picture 6"/>
          <p:cNvPicPr>
            <a:picLocks noChangeAspect="1" noChangeArrowheads="1" noCrop="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4419600" y="1219200"/>
            <a:ext cx="5174510" cy="517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265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2590800" y="228600"/>
            <a:ext cx="5715000" cy="3186223"/>
          </a:xfrm>
          <a:prstGeom prst="wedgeRoundRectCallout">
            <a:avLst>
              <a:gd name="adj1" fmla="val -38592"/>
              <a:gd name="adj2" fmla="val 63081"/>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19400" y="457200"/>
            <a:ext cx="5257800" cy="2585323"/>
          </a:xfrm>
          <a:prstGeom prst="rect">
            <a:avLst/>
          </a:prstGeom>
          <a:noFill/>
        </p:spPr>
        <p:txBody>
          <a:bodyPr wrap="square" rtlCol="0">
            <a:spAutoFit/>
          </a:bodyPr>
          <a:lstStyle/>
          <a:p>
            <a:pPr algn="ctr"/>
            <a:r>
              <a:rPr lang="en-GB" sz="5400" b="1" dirty="0">
                <a:solidFill>
                  <a:schemeClr val="accent3"/>
                </a:solidFill>
                <a:latin typeface="Calibri" panose="020F0502020204030204" pitchFamily="34" charset="0"/>
              </a:rPr>
              <a:t>Why are there so many types of </a:t>
            </a:r>
            <a:r>
              <a:rPr lang="en-GB" sz="5400" b="1" dirty="0" smtClean="0">
                <a:solidFill>
                  <a:schemeClr val="accent4"/>
                </a:solidFill>
                <a:latin typeface="Calibri" panose="020F0502020204030204" pitchFamily="34" charset="0"/>
              </a:rPr>
              <a:t>cancer?</a:t>
            </a:r>
            <a:endParaRPr lang="en-GB" sz="5400" b="1" dirty="0">
              <a:solidFill>
                <a:schemeClr val="accent4"/>
              </a:solidFill>
              <a:latin typeface="Calibri" panose="020F0502020204030204" pitchFamily="34" charset="0"/>
            </a:endParaRPr>
          </a:p>
        </p:txBody>
      </p:sp>
      <p:pic>
        <p:nvPicPr>
          <p:cNvPr id="1030" name="Picture 6" descr="C:\Users\Christina_Leeson\AppData\Local\Microsoft\Windows\Temporary Internet Files\Content.IE5\JNM3KKDZ\question_mark_serious_thinker_500_clr[1].gif"/>
          <p:cNvPicPr>
            <a:picLocks noChangeAspect="1" noChangeArrowheads="1" noCrop="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2209800"/>
            <a:ext cx="371856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468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flipH="1">
            <a:off x="762000" y="228600"/>
            <a:ext cx="5264890" cy="3186223"/>
          </a:xfrm>
          <a:prstGeom prst="wedgeRoundRectCallout">
            <a:avLst>
              <a:gd name="adj1" fmla="val -38592"/>
              <a:gd name="adj2" fmla="val 63081"/>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 name="TextBox 6"/>
          <p:cNvSpPr txBox="1"/>
          <p:nvPr/>
        </p:nvSpPr>
        <p:spPr>
          <a:xfrm>
            <a:off x="990600" y="462677"/>
            <a:ext cx="4800600" cy="2585323"/>
          </a:xfrm>
          <a:prstGeom prst="rect">
            <a:avLst/>
          </a:prstGeom>
          <a:noFill/>
        </p:spPr>
        <p:txBody>
          <a:bodyPr wrap="square" rtlCol="0">
            <a:spAutoFit/>
          </a:bodyPr>
          <a:lstStyle/>
          <a:p>
            <a:pPr algn="ctr"/>
            <a:r>
              <a:rPr lang="en-GB" sz="5400" b="1" dirty="0">
                <a:solidFill>
                  <a:schemeClr val="bg1"/>
                </a:solidFill>
                <a:latin typeface="Calibri" panose="020F0502020204030204" pitchFamily="34" charset="0"/>
              </a:rPr>
              <a:t>Different cells have different </a:t>
            </a:r>
            <a:r>
              <a:rPr lang="en-GB" sz="5400" b="1" dirty="0" smtClean="0">
                <a:solidFill>
                  <a:schemeClr val="bg1"/>
                </a:solidFill>
                <a:latin typeface="Calibri" panose="020F0502020204030204" pitchFamily="34" charset="0"/>
              </a:rPr>
              <a:t>cancers.</a:t>
            </a:r>
            <a:endParaRPr lang="en-GB" sz="5400" b="1" dirty="0">
              <a:solidFill>
                <a:schemeClr val="bg1"/>
              </a:solidFill>
              <a:latin typeface="Calibri" panose="020F0502020204030204" pitchFamily="34" charset="0"/>
            </a:endParaRPr>
          </a:p>
        </p:txBody>
      </p:sp>
      <p:pic>
        <p:nvPicPr>
          <p:cNvPr id="1030" name="Picture 6"/>
          <p:cNvPicPr>
            <a:picLocks noChangeAspect="1" noChangeArrowheads="1" noCrop="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4502890" y="1219200"/>
            <a:ext cx="5174510" cy="51745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0" r="100000">
                        <a14:foregroundMark x1="15819" y1="46833" x2="12321" y2="94444"/>
                        <a14:foregroundMark x1="24722" y1="72111" x2="38235" y2="83278"/>
                        <a14:foregroundMark x1="80366" y1="70389" x2="61765" y2="78444"/>
                        <a14:foregroundMark x1="86169" y1="88222" x2="63990" y2="93944"/>
                        <a14:foregroundMark x1="14944" y1="92389" x2="42210" y2="98278"/>
                        <a14:foregroundMark x1="82591" y1="45111" x2="98569" y2="98278"/>
                        <a14:foregroundMark x1="16057" y1="48667" x2="79" y2="95333"/>
                        <a14:foregroundMark x1="76630" y1="89778" x2="83943" y2="99833"/>
                        <a14:foregroundMark x1="954" y1="32111" x2="99921" y2="33667"/>
                        <a14:foregroundMark x1="32512" y1="35944" x2="1669" y2="47000"/>
                        <a14:foregroundMark x1="78617" y1="36722" x2="96820" y2="49944"/>
                        <a14:foregroundMark x1="34499" y1="33333" x2="44038" y2="25444"/>
                        <a14:foregroundMark x1="61526" y1="23389" x2="69555" y2="38000"/>
                      </a14:backgroundRemoval>
                    </a14:imgEffect>
                  </a14:imgLayer>
                </a14:imgProps>
              </a:ext>
              <a:ext uri="{28A0092B-C50C-407E-A947-70E740481C1C}">
                <a14:useLocalDpi xmlns:a14="http://schemas.microsoft.com/office/drawing/2010/main" val="0"/>
              </a:ext>
            </a:extLst>
          </a:blip>
          <a:srcRect l="7239"/>
          <a:stretch/>
        </p:blipFill>
        <p:spPr>
          <a:xfrm>
            <a:off x="0" y="2339910"/>
            <a:ext cx="2929043" cy="4518090"/>
          </a:xfrm>
          <a:prstGeom prst="rect">
            <a:avLst/>
          </a:prstGeom>
        </p:spPr>
      </p:pic>
    </p:spTree>
    <p:extLst>
      <p:ext uri="{BB962C8B-B14F-4D97-AF65-F5344CB8AC3E}">
        <p14:creationId xmlns:p14="http://schemas.microsoft.com/office/powerpoint/2010/main" val="1153137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latin typeface="Calibri" panose="020F0502020204030204" pitchFamily="34" charset="0"/>
              </a:rPr>
              <a:t>NWT Males</a:t>
            </a:r>
          </a:p>
        </p:txBody>
      </p:sp>
      <p:sp>
        <p:nvSpPr>
          <p:cNvPr id="3" name="Content Placeholder 2"/>
          <p:cNvSpPr txBox="1">
            <a:spLocks/>
          </p:cNvSpPr>
          <p:nvPr/>
        </p:nvSpPr>
        <p:spPr>
          <a:xfrm>
            <a:off x="762000" y="1600200"/>
            <a:ext cx="4724400" cy="2743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800" dirty="0">
                <a:latin typeface="Calibri" panose="020F0502020204030204" pitchFamily="34" charset="0"/>
              </a:rPr>
              <a:t>Most common cancers:</a:t>
            </a:r>
          </a:p>
          <a:p>
            <a:pPr marL="514350" lvl="0" indent="-514350">
              <a:buAutoNum type="arabicPeriod"/>
            </a:pPr>
            <a:r>
              <a:rPr lang="en-US" sz="2800" dirty="0">
                <a:latin typeface="Calibri" panose="020F0502020204030204" pitchFamily="34" charset="0"/>
              </a:rPr>
              <a:t>Prostate cancer</a:t>
            </a:r>
          </a:p>
          <a:p>
            <a:pPr marL="514350" lvl="0" indent="-514350">
              <a:buAutoNum type="arabicPeriod"/>
            </a:pPr>
            <a:r>
              <a:rPr lang="en-US" sz="2800" dirty="0">
                <a:latin typeface="Calibri" panose="020F0502020204030204" pitchFamily="34" charset="0"/>
              </a:rPr>
              <a:t>Colorectal cancer</a:t>
            </a:r>
          </a:p>
          <a:p>
            <a:pPr marL="514350" lvl="0" indent="-514350">
              <a:buAutoNum type="arabicPeriod"/>
            </a:pPr>
            <a:r>
              <a:rPr lang="en-US" sz="2800" dirty="0">
                <a:latin typeface="Calibri" panose="020F0502020204030204" pitchFamily="34" charset="0"/>
              </a:rPr>
              <a:t>Lung cancer</a:t>
            </a:r>
          </a:p>
        </p:txBody>
      </p:sp>
      <p:graphicFrame>
        <p:nvGraphicFramePr>
          <p:cNvPr id="4" name="Chart 3"/>
          <p:cNvGraphicFramePr/>
          <p:nvPr>
            <p:extLst>
              <p:ext uri="{D42A27DB-BD31-4B8C-83A1-F6EECF244321}">
                <p14:modId xmlns:p14="http://schemas.microsoft.com/office/powerpoint/2010/main" val="4049970824"/>
              </p:ext>
            </p:extLst>
          </p:nvPr>
        </p:nvGraphicFramePr>
        <p:xfrm>
          <a:off x="3124200" y="1600200"/>
          <a:ext cx="61722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2514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latin typeface="Calibri" panose="020F0502020204030204" pitchFamily="34" charset="0"/>
              </a:rPr>
              <a:t>NWT Males</a:t>
            </a:r>
          </a:p>
        </p:txBody>
      </p:sp>
      <p:sp>
        <p:nvSpPr>
          <p:cNvPr id="3" name="Content Placeholder 2"/>
          <p:cNvSpPr txBox="1">
            <a:spLocks/>
          </p:cNvSpPr>
          <p:nvPr/>
        </p:nvSpPr>
        <p:spPr>
          <a:xfrm>
            <a:off x="457200" y="1524000"/>
            <a:ext cx="3886200" cy="2743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400" dirty="0">
                <a:latin typeface="Calibri" panose="020F0502020204030204" pitchFamily="34" charset="0"/>
              </a:rPr>
              <a:t>Most </a:t>
            </a:r>
            <a:r>
              <a:rPr lang="en-US" sz="2400" u="sng" dirty="0">
                <a:latin typeface="Calibri" panose="020F0502020204030204" pitchFamily="34" charset="0"/>
              </a:rPr>
              <a:t>common</a:t>
            </a:r>
            <a:r>
              <a:rPr lang="en-US" sz="2400" dirty="0">
                <a:latin typeface="Calibri" panose="020F0502020204030204" pitchFamily="34" charset="0"/>
              </a:rPr>
              <a:t> cancers:</a:t>
            </a:r>
          </a:p>
          <a:p>
            <a:pPr marL="514350" lvl="0" indent="-514350">
              <a:buAutoNum type="arabicPeriod"/>
            </a:pPr>
            <a:r>
              <a:rPr lang="en-US" sz="2400" dirty="0">
                <a:latin typeface="Calibri" panose="020F0502020204030204" pitchFamily="34" charset="0"/>
              </a:rPr>
              <a:t>Prostate cancer</a:t>
            </a:r>
          </a:p>
          <a:p>
            <a:pPr marL="514350" lvl="0" indent="-514350">
              <a:buAutoNum type="arabicPeriod"/>
            </a:pPr>
            <a:r>
              <a:rPr lang="en-US" sz="2400" dirty="0">
                <a:latin typeface="Calibri" panose="020F0502020204030204" pitchFamily="34" charset="0"/>
              </a:rPr>
              <a:t>Colorectal cancer</a:t>
            </a:r>
          </a:p>
          <a:p>
            <a:pPr marL="514350" lvl="0" indent="-514350">
              <a:buAutoNum type="arabicPeriod"/>
            </a:pPr>
            <a:r>
              <a:rPr lang="en-US" sz="2400" dirty="0">
                <a:latin typeface="Calibri" panose="020F0502020204030204" pitchFamily="34" charset="0"/>
              </a:rPr>
              <a:t>Lung cancer</a:t>
            </a:r>
          </a:p>
        </p:txBody>
      </p:sp>
      <p:graphicFrame>
        <p:nvGraphicFramePr>
          <p:cNvPr id="4" name="Chart 3"/>
          <p:cNvGraphicFramePr/>
          <p:nvPr>
            <p:extLst>
              <p:ext uri="{D42A27DB-BD31-4B8C-83A1-F6EECF244321}">
                <p14:modId xmlns:p14="http://schemas.microsoft.com/office/powerpoint/2010/main" val="3897322376"/>
              </p:ext>
            </p:extLst>
          </p:nvPr>
        </p:nvGraphicFramePr>
        <p:xfrm>
          <a:off x="-381000" y="2888512"/>
          <a:ext cx="4572000" cy="3588488"/>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txBox="1">
            <a:spLocks/>
          </p:cNvSpPr>
          <p:nvPr/>
        </p:nvSpPr>
        <p:spPr>
          <a:xfrm>
            <a:off x="5257800" y="1524000"/>
            <a:ext cx="3886200" cy="1905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Most </a:t>
            </a:r>
            <a:r>
              <a:rPr lang="en-US" sz="2400" u="sng" dirty="0" smtClean="0"/>
              <a:t>deadly</a:t>
            </a:r>
            <a:r>
              <a:rPr lang="en-US" sz="2400" dirty="0" smtClean="0"/>
              <a:t> cancers:</a:t>
            </a:r>
            <a:endParaRPr lang="en-US" sz="2400" dirty="0"/>
          </a:p>
          <a:p>
            <a:pPr marL="514350" indent="-514350">
              <a:buFont typeface="Arial" pitchFamily="34" charset="0"/>
              <a:buAutoNum type="arabicPeriod"/>
            </a:pPr>
            <a:r>
              <a:rPr lang="en-US" sz="2400" dirty="0"/>
              <a:t>Lung cancer</a:t>
            </a:r>
          </a:p>
          <a:p>
            <a:pPr marL="514350" indent="-514350">
              <a:buFont typeface="Arial" pitchFamily="34" charset="0"/>
              <a:buAutoNum type="arabicPeriod"/>
            </a:pPr>
            <a:r>
              <a:rPr lang="en-US" sz="2400" dirty="0"/>
              <a:t>Colorectal cancer</a:t>
            </a:r>
          </a:p>
          <a:p>
            <a:pPr marL="514350" indent="-514350">
              <a:buFont typeface="Arial" pitchFamily="34" charset="0"/>
              <a:buAutoNum type="arabicPeriod"/>
            </a:pPr>
            <a:r>
              <a:rPr lang="en-US" sz="2400" dirty="0"/>
              <a:t>Prostate </a:t>
            </a:r>
            <a:r>
              <a:rPr lang="en-US" sz="2400" dirty="0" smtClean="0"/>
              <a:t>cancer</a:t>
            </a:r>
            <a:endParaRPr lang="en-US" sz="2400" dirty="0"/>
          </a:p>
        </p:txBody>
      </p:sp>
      <p:graphicFrame>
        <p:nvGraphicFramePr>
          <p:cNvPr id="6" name="Chart 5"/>
          <p:cNvGraphicFramePr/>
          <p:nvPr>
            <p:extLst>
              <p:ext uri="{D42A27DB-BD31-4B8C-83A1-F6EECF244321}">
                <p14:modId xmlns:p14="http://schemas.microsoft.com/office/powerpoint/2010/main" val="3741389598"/>
              </p:ext>
            </p:extLst>
          </p:nvPr>
        </p:nvGraphicFramePr>
        <p:xfrm>
          <a:off x="4510863" y="2971800"/>
          <a:ext cx="5166538" cy="3429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4101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LTAC">
      <a:dk1>
        <a:sysClr val="windowText" lastClr="000000"/>
      </a:dk1>
      <a:lt1>
        <a:sysClr val="window" lastClr="FFFFFF"/>
      </a:lt1>
      <a:dk2>
        <a:srgbClr val="323232"/>
      </a:dk2>
      <a:lt2>
        <a:srgbClr val="E3DED1"/>
      </a:lt2>
      <a:accent1>
        <a:srgbClr val="000000"/>
      </a:accent1>
      <a:accent2>
        <a:srgbClr val="69BA49"/>
      </a:accent2>
      <a:accent3>
        <a:srgbClr val="FAB623"/>
      </a:accent3>
      <a:accent4>
        <a:srgbClr val="00A8B8"/>
      </a:accent4>
      <a:accent5>
        <a:srgbClr val="723F96"/>
      </a:accent5>
      <a:accent6>
        <a:srgbClr val="DE5CD5"/>
      </a:accent6>
      <a:hlink>
        <a:srgbClr val="0070C0"/>
      </a:hlink>
      <a:folHlink>
        <a:srgbClr val="A9DB66"/>
      </a:folHlink>
    </a:clrScheme>
    <a:fontScheme name="LTAC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0a7a617f-f546-438e-8165-f0c767415a01">HSS PowerPoint</Topi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8712EA1176F946BA5C4E0E71CF4D18" ma:contentTypeVersion="5" ma:contentTypeDescription="Create a new document." ma:contentTypeScope="" ma:versionID="1b237f2172a48df59d447b6fd231ac0c">
  <xsd:schema xmlns:xsd="http://www.w3.org/2001/XMLSchema" xmlns:xs="http://www.w3.org/2001/XMLSchema" xmlns:p="http://schemas.microsoft.com/office/2006/metadata/properties" xmlns:ns2="0a7a617f-f546-438e-8165-f0c767415a01" targetNamespace="http://schemas.microsoft.com/office/2006/metadata/properties" ma:root="true" ma:fieldsID="806f39eb024ee610f528cfedec7541fd" ns2:_="">
    <xsd:import namespace="0a7a617f-f546-438e-8165-f0c767415a01"/>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7a617f-f546-438e-8165-f0c767415a01" elementFormDefault="qualified">
    <xsd:import namespace="http://schemas.microsoft.com/office/2006/documentManagement/types"/>
    <xsd:import namespace="http://schemas.microsoft.com/office/infopath/2007/PartnerControls"/>
    <xsd:element name="Topic" ma:index="2" nillable="true" ma:displayName="Topic" ma:format="RadioButtons" ma:internalName="Topic">
      <xsd:simpleType>
        <xsd:restriction base="dms:Choice">
          <xsd:enumeration value="Briefing Note"/>
          <xsd:enumeration value="HSS PowerPoint"/>
          <xsd:enumeration value="HSS Word"/>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41994F-D2C9-4D79-ABB7-F31DECC4EB17}">
  <ds:schemaRefs>
    <ds:schemaRef ds:uri="0a7a617f-f546-438e-8165-f0c767415a01"/>
    <ds:schemaRef ds:uri="http://schemas.microsoft.com/office/infopath/2007/PartnerControls"/>
    <ds:schemaRef ds:uri="http://purl.org/dc/terms/"/>
    <ds:schemaRef ds:uri="http://www.w3.org/XML/1998/namespac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221B95E3-39FB-4D4B-BEA1-7EA76C353268}">
  <ds:schemaRefs>
    <ds:schemaRef ds:uri="http://schemas.microsoft.com/sharepoint/v3/contenttype/forms"/>
  </ds:schemaRefs>
</ds:datastoreItem>
</file>

<file path=customXml/itemProps3.xml><?xml version="1.0" encoding="utf-8"?>
<ds:datastoreItem xmlns:ds="http://schemas.openxmlformats.org/officeDocument/2006/customXml" ds:itemID="{29D9803C-C5B0-4EF0-9122-6010F57AF5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7a617f-f546-438e-8165-f0c767415a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1453</TotalTime>
  <Words>495</Words>
  <Application>Microsoft Office PowerPoint</Application>
  <PresentationFormat>On-screen Show (4:3)</PresentationFormat>
  <Paragraphs>148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GNWT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usutendra</dc:creator>
  <cp:lastModifiedBy>DHSS</cp:lastModifiedBy>
  <cp:revision>43</cp:revision>
  <dcterms:created xsi:type="dcterms:W3CDTF">2009-09-28T19:27:24Z</dcterms:created>
  <dcterms:modified xsi:type="dcterms:W3CDTF">2017-12-12T18:27:35Z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0x0101006F8712EA1176F946BA5C4E0E71CF4D18</vt:lpwstr>
  </property>
</Properties>
</file>