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5" r:id="rId15"/>
    <p:sldId id="267" r:id="rId16"/>
    <p:sldId id="269" r:id="rId17"/>
    <p:sldId id="268" r:id="rId18"/>
    <p:sldId id="270" r:id="rId19"/>
    <p:sldId id="271" r:id="rId20"/>
    <p:sldId id="272" r:id="rId21"/>
    <p:sldId id="273" r:id="rId22"/>
    <p:sldId id="275" r:id="rId23"/>
    <p:sldId id="274" r:id="rId24"/>
    <p:sldId id="277" r:id="rId25"/>
    <p:sldId id="278" r:id="rId26"/>
    <p:sldId id="276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B8"/>
    <a:srgbClr val="68B947"/>
    <a:srgbClr val="519137"/>
    <a:srgbClr val="BF9ED6"/>
    <a:srgbClr val="EB9FE6"/>
    <a:srgbClr val="E686DF"/>
    <a:srgbClr val="A16FC3"/>
    <a:srgbClr val="8A4CB4"/>
    <a:srgbClr val="53EFFF"/>
    <a:srgbClr val="0D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43" autoAdjust="0"/>
  </p:normalViewPr>
  <p:slideViewPr>
    <p:cSldViewPr>
      <p:cViewPr>
        <p:scale>
          <a:sx n="90" d="100"/>
          <a:sy n="90" d="100"/>
        </p:scale>
        <p:origin x="-16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A9141A-AAC5-BF4E-B885-C24374211237}" type="doc">
      <dgm:prSet loTypeId="urn:microsoft.com/office/officeart/2009/3/layout/CircleRelationship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42F8C3-AF72-EE42-A57C-D834FE694D77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3200" smtClean="0"/>
            <a:t>The Vision</a:t>
          </a:r>
          <a:endParaRPr lang="en-US" sz="3200" dirty="0"/>
        </a:p>
      </dgm:t>
    </dgm:pt>
    <dgm:pt modelId="{849B601E-FE4A-C640-8726-2511C689A037}" type="parTrans" cxnId="{9B22126C-8AC5-BD4A-9F7D-7160FAC182D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74957D5-64C3-854A-A152-4075F5938680}" type="sibTrans" cxnId="{9B22126C-8AC5-BD4A-9F7D-7160FAC182D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C342C0D6-6502-D746-A402-1D5CAA1881DE}">
      <dgm:prSet phldrT="[Text]" custT="1"/>
      <dgm:spPr/>
      <dgm:t>
        <a:bodyPr/>
        <a:lstStyle/>
        <a:p>
          <a:r>
            <a:rPr lang="en-US" sz="1800" smtClean="0"/>
            <a:t>Where do we want to go?</a:t>
          </a:r>
          <a:endParaRPr lang="en-US" sz="1800" dirty="0"/>
        </a:p>
      </dgm:t>
    </dgm:pt>
    <dgm:pt modelId="{1F0C5B3D-BCD0-424A-95E1-94898BA3C7E9}" type="parTrans" cxnId="{093B4ED2-C1E2-7D48-90A7-F6F4EDAE6DFD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6B14F072-CB21-B440-A6F4-2079087C88B2}" type="sibTrans" cxnId="{093B4ED2-C1E2-7D48-90A7-F6F4EDAE6DFD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D4D0017-86EE-9A44-9435-001FA11BD97E}">
      <dgm:prSet phldrT="[Text]" custT="1"/>
      <dgm:spPr/>
      <dgm:t>
        <a:bodyPr/>
        <a:lstStyle/>
        <a:p>
          <a:r>
            <a:rPr lang="en-US" sz="1800" smtClean="0"/>
            <a:t>What do we want to be?</a:t>
          </a:r>
          <a:endParaRPr lang="en-US" sz="1800" dirty="0"/>
        </a:p>
      </dgm:t>
    </dgm:pt>
    <dgm:pt modelId="{283D6A00-CCA1-F246-B64A-4E6405A2D23D}" type="parTrans" cxnId="{3071A2AB-992E-FB44-96D8-407AD3C6234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53F887D6-CEED-2B48-878B-6EE170262B32}" type="sibTrans" cxnId="{3071A2AB-992E-FB44-96D8-407AD3C6234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602BA0CE-3CC3-FE4C-BCBD-163442C69CB8}">
      <dgm:prSet phldrT="[Text]" custT="1"/>
      <dgm:spPr/>
      <dgm:t>
        <a:bodyPr/>
        <a:lstStyle/>
        <a:p>
          <a:r>
            <a:rPr lang="en-US" sz="1800" smtClean="0"/>
            <a:t>What do we want to achieve?</a:t>
          </a:r>
          <a:endParaRPr lang="en-US" sz="1800" dirty="0"/>
        </a:p>
      </dgm:t>
    </dgm:pt>
    <dgm:pt modelId="{2488613E-8E2B-1348-8414-EC787BED8155}" type="parTrans" cxnId="{B5B6A9D8-35A9-0C46-AEDC-F5F760F322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716F9C0-0F6B-9148-8FE8-143897B171E2}" type="sibTrans" cxnId="{B5B6A9D8-35A9-0C46-AEDC-F5F760F322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ED7E8D63-4EF7-0842-A49D-3EC7CA037A43}">
      <dgm:prSet phldrT="[Text]" custT="1"/>
      <dgm:spPr/>
      <dgm:t>
        <a:bodyPr lIns="0" rIns="0"/>
        <a:lstStyle/>
        <a:p>
          <a:r>
            <a:rPr lang="en-US" sz="1800" dirty="0" smtClean="0"/>
            <a:t>What community do we dream of?</a:t>
          </a:r>
          <a:endParaRPr lang="en-US" sz="1800" dirty="0"/>
        </a:p>
      </dgm:t>
    </dgm:pt>
    <dgm:pt modelId="{EE60DEC8-05C3-1246-96AA-3B9DDDED700F}" type="parTrans" cxnId="{952B57FA-0737-F34C-AA9A-859DE20AA0E2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5EC432B-0842-BB49-B8C1-1CE9DE13B264}" type="sibTrans" cxnId="{952B57FA-0737-F34C-AA9A-859DE20AA0E2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AC00BFB-03BF-3045-A5C9-8A346A0A5F9C}" type="pres">
      <dgm:prSet presAssocID="{3DA9141A-AAC5-BF4E-B885-C24374211237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7501766-A9D3-A34E-8E55-5EB5EF628B5B}" type="pres">
      <dgm:prSet presAssocID="{2C42F8C3-AF72-EE42-A57C-D834FE694D77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BEC5831-C1D1-8A40-A2AD-9B1F6124BAFA}" type="pres">
      <dgm:prSet presAssocID="{2C42F8C3-AF72-EE42-A57C-D834FE694D77}" presName="Accent1" presStyleLbl="node1" presStyleIdx="0" presStyleCnt="17"/>
      <dgm:spPr/>
      <dgm:t>
        <a:bodyPr/>
        <a:lstStyle/>
        <a:p>
          <a:endParaRPr lang="en-US"/>
        </a:p>
      </dgm:t>
    </dgm:pt>
    <dgm:pt modelId="{0CA97A78-F3B1-3647-9C86-4A6CE8333EF1}" type="pres">
      <dgm:prSet presAssocID="{2C42F8C3-AF72-EE42-A57C-D834FE694D77}" presName="Accent2" presStyleLbl="node1" presStyleIdx="1" presStyleCnt="17"/>
      <dgm:spPr/>
      <dgm:t>
        <a:bodyPr/>
        <a:lstStyle/>
        <a:p>
          <a:endParaRPr lang="en-US"/>
        </a:p>
      </dgm:t>
    </dgm:pt>
    <dgm:pt modelId="{7337FA69-5078-7241-8505-60508BA406D3}" type="pres">
      <dgm:prSet presAssocID="{2C42F8C3-AF72-EE42-A57C-D834FE694D77}" presName="Accent3" presStyleLbl="node1" presStyleIdx="2" presStyleCnt="17"/>
      <dgm:spPr/>
      <dgm:t>
        <a:bodyPr/>
        <a:lstStyle/>
        <a:p>
          <a:endParaRPr lang="en-US"/>
        </a:p>
      </dgm:t>
    </dgm:pt>
    <dgm:pt modelId="{47AC9038-68BC-8742-A444-A57D8D9D82B3}" type="pres">
      <dgm:prSet presAssocID="{2C42F8C3-AF72-EE42-A57C-D834FE694D77}" presName="Accent4" presStyleLbl="node1" presStyleIdx="3" presStyleCnt="17"/>
      <dgm:spPr/>
      <dgm:t>
        <a:bodyPr/>
        <a:lstStyle/>
        <a:p>
          <a:endParaRPr lang="en-US"/>
        </a:p>
      </dgm:t>
    </dgm:pt>
    <dgm:pt modelId="{957F0DC8-3A26-6C4B-9E1A-2A01F2F3083F}" type="pres">
      <dgm:prSet presAssocID="{2C42F8C3-AF72-EE42-A57C-D834FE694D77}" presName="Accent5" presStyleLbl="node1" presStyleIdx="4" presStyleCnt="17"/>
      <dgm:spPr/>
      <dgm:t>
        <a:bodyPr/>
        <a:lstStyle/>
        <a:p>
          <a:endParaRPr lang="en-US"/>
        </a:p>
      </dgm:t>
    </dgm:pt>
    <dgm:pt modelId="{F72406C1-80A5-FA43-9211-730E8B0DC9BC}" type="pres">
      <dgm:prSet presAssocID="{2C42F8C3-AF72-EE42-A57C-D834FE694D77}" presName="Accent6" presStyleLbl="node1" presStyleIdx="5" presStyleCnt="17"/>
      <dgm:spPr/>
      <dgm:t>
        <a:bodyPr/>
        <a:lstStyle/>
        <a:p>
          <a:endParaRPr lang="en-US"/>
        </a:p>
      </dgm:t>
    </dgm:pt>
    <dgm:pt modelId="{0B1FB478-37B0-A147-92A4-73FC9BA705F3}" type="pres">
      <dgm:prSet presAssocID="{C342C0D6-6502-D746-A402-1D5CAA1881DE}" presName="Child1" presStyleLbl="node1" presStyleIdx="6" presStyleCnt="17" custScaleX="141741" custScaleY="13549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B8DC45A-C924-6E40-ADF4-2088B40C985E}" type="pres">
      <dgm:prSet presAssocID="{C342C0D6-6502-D746-A402-1D5CAA1881DE}" presName="Accent7" presStyleCnt="0"/>
      <dgm:spPr/>
      <dgm:t>
        <a:bodyPr/>
        <a:lstStyle/>
        <a:p>
          <a:endParaRPr lang="en-US"/>
        </a:p>
      </dgm:t>
    </dgm:pt>
    <dgm:pt modelId="{57F93840-DF22-E546-93A4-8443A954743D}" type="pres">
      <dgm:prSet presAssocID="{C342C0D6-6502-D746-A402-1D5CAA1881DE}" presName="AccentHold1" presStyleLbl="node1" presStyleIdx="7" presStyleCnt="17"/>
      <dgm:spPr/>
      <dgm:t>
        <a:bodyPr/>
        <a:lstStyle/>
        <a:p>
          <a:endParaRPr lang="en-US"/>
        </a:p>
      </dgm:t>
    </dgm:pt>
    <dgm:pt modelId="{76192E2D-4413-4247-A114-38BC2B020FF9}" type="pres">
      <dgm:prSet presAssocID="{C342C0D6-6502-D746-A402-1D5CAA1881DE}" presName="Accent8" presStyleCnt="0"/>
      <dgm:spPr/>
      <dgm:t>
        <a:bodyPr/>
        <a:lstStyle/>
        <a:p>
          <a:endParaRPr lang="en-US"/>
        </a:p>
      </dgm:t>
    </dgm:pt>
    <dgm:pt modelId="{DA9D08B5-69FE-1142-9D90-B26AA5B55C0C}" type="pres">
      <dgm:prSet presAssocID="{C342C0D6-6502-D746-A402-1D5CAA1881DE}" presName="AccentHold2" presStyleLbl="node1" presStyleIdx="8" presStyleCnt="17"/>
      <dgm:spPr/>
      <dgm:t>
        <a:bodyPr/>
        <a:lstStyle/>
        <a:p>
          <a:endParaRPr lang="en-US"/>
        </a:p>
      </dgm:t>
    </dgm:pt>
    <dgm:pt modelId="{9E52D559-6EBB-7C4F-80F3-6493C360A59A}" type="pres">
      <dgm:prSet presAssocID="{602BA0CE-3CC3-FE4C-BCBD-163442C69CB8}" presName="Child2" presStyleLbl="node1" presStyleIdx="9" presStyleCnt="17" custScaleX="148194" custScaleY="14208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9826F20-6A1E-4E44-83FC-4701C7347518}" type="pres">
      <dgm:prSet presAssocID="{602BA0CE-3CC3-FE4C-BCBD-163442C69CB8}" presName="Accent9" presStyleCnt="0"/>
      <dgm:spPr/>
      <dgm:t>
        <a:bodyPr/>
        <a:lstStyle/>
        <a:p>
          <a:endParaRPr lang="en-US"/>
        </a:p>
      </dgm:t>
    </dgm:pt>
    <dgm:pt modelId="{18FC833D-7E5E-9243-94F9-209455D6DE23}" type="pres">
      <dgm:prSet presAssocID="{602BA0CE-3CC3-FE4C-BCBD-163442C69CB8}" presName="AccentHold1" presStyleLbl="node1" presStyleIdx="10" presStyleCnt="17"/>
      <dgm:spPr/>
      <dgm:t>
        <a:bodyPr/>
        <a:lstStyle/>
        <a:p>
          <a:endParaRPr lang="en-US"/>
        </a:p>
      </dgm:t>
    </dgm:pt>
    <dgm:pt modelId="{D6950D53-F4C6-4E41-B98B-AAF947F113FB}" type="pres">
      <dgm:prSet presAssocID="{602BA0CE-3CC3-FE4C-BCBD-163442C69CB8}" presName="Accent10" presStyleCnt="0"/>
      <dgm:spPr/>
      <dgm:t>
        <a:bodyPr/>
        <a:lstStyle/>
        <a:p>
          <a:endParaRPr lang="en-US"/>
        </a:p>
      </dgm:t>
    </dgm:pt>
    <dgm:pt modelId="{464F418D-CF73-6D4D-972C-6832931480FC}" type="pres">
      <dgm:prSet presAssocID="{602BA0CE-3CC3-FE4C-BCBD-163442C69CB8}" presName="AccentHold2" presStyleLbl="node1" presStyleIdx="11" presStyleCnt="17"/>
      <dgm:spPr/>
      <dgm:t>
        <a:bodyPr/>
        <a:lstStyle/>
        <a:p>
          <a:endParaRPr lang="en-US"/>
        </a:p>
      </dgm:t>
    </dgm:pt>
    <dgm:pt modelId="{D2E8B151-C2BF-6847-913E-09A657DF86E2}" type="pres">
      <dgm:prSet presAssocID="{602BA0CE-3CC3-FE4C-BCBD-163442C69CB8}" presName="Accent11" presStyleCnt="0"/>
      <dgm:spPr/>
      <dgm:t>
        <a:bodyPr/>
        <a:lstStyle/>
        <a:p>
          <a:endParaRPr lang="en-US"/>
        </a:p>
      </dgm:t>
    </dgm:pt>
    <dgm:pt modelId="{900F4367-B7B8-6B43-BA87-C57FA42DF3CB}" type="pres">
      <dgm:prSet presAssocID="{602BA0CE-3CC3-FE4C-BCBD-163442C69CB8}" presName="AccentHold3" presStyleLbl="node1" presStyleIdx="12" presStyleCnt="17"/>
      <dgm:spPr/>
      <dgm:t>
        <a:bodyPr/>
        <a:lstStyle/>
        <a:p>
          <a:endParaRPr lang="en-US"/>
        </a:p>
      </dgm:t>
    </dgm:pt>
    <dgm:pt modelId="{6B05B159-8D04-FF4E-B7D2-76F83CAC2E9E}" type="pres">
      <dgm:prSet presAssocID="{0D4D0017-86EE-9A44-9435-001FA11BD97E}" presName="Child3" presStyleLbl="node1" presStyleIdx="13" presStyleCnt="17" custScaleX="136241" custScaleY="12999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246949C-0B4F-524B-9F80-AAF2D0FA66D3}" type="pres">
      <dgm:prSet presAssocID="{0D4D0017-86EE-9A44-9435-001FA11BD97E}" presName="Accent12" presStyleCnt="0"/>
      <dgm:spPr/>
      <dgm:t>
        <a:bodyPr/>
        <a:lstStyle/>
        <a:p>
          <a:endParaRPr lang="en-US"/>
        </a:p>
      </dgm:t>
    </dgm:pt>
    <dgm:pt modelId="{CA8F5065-6F64-7B4F-947E-A834F5B12321}" type="pres">
      <dgm:prSet presAssocID="{0D4D0017-86EE-9A44-9435-001FA11BD97E}" presName="AccentHold1" presStyleLbl="node1" presStyleIdx="14" presStyleCnt="17"/>
      <dgm:spPr/>
      <dgm:t>
        <a:bodyPr/>
        <a:lstStyle/>
        <a:p>
          <a:endParaRPr lang="en-US"/>
        </a:p>
      </dgm:t>
    </dgm:pt>
    <dgm:pt modelId="{287D33C9-22E5-144E-B3E6-4B9366DCE30A}" type="pres">
      <dgm:prSet presAssocID="{ED7E8D63-4EF7-0842-A49D-3EC7CA037A43}" presName="Child4" presStyleLbl="node1" presStyleIdx="15" presStyleCnt="17" custScaleX="163037" custScaleY="16376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2977ECE-F060-E840-96FE-8F2AECEAA3A8}" type="pres">
      <dgm:prSet presAssocID="{ED7E8D63-4EF7-0842-A49D-3EC7CA037A43}" presName="Accent13" presStyleCnt="0"/>
      <dgm:spPr/>
      <dgm:t>
        <a:bodyPr/>
        <a:lstStyle/>
        <a:p>
          <a:endParaRPr lang="en-US"/>
        </a:p>
      </dgm:t>
    </dgm:pt>
    <dgm:pt modelId="{B8147203-BDBC-554C-BD32-49281561442A}" type="pres">
      <dgm:prSet presAssocID="{ED7E8D63-4EF7-0842-A49D-3EC7CA037A43}" presName="AccentHold1" presStyleLbl="node1" presStyleIdx="16" presStyleCnt="17"/>
      <dgm:spPr/>
      <dgm:t>
        <a:bodyPr/>
        <a:lstStyle/>
        <a:p>
          <a:endParaRPr lang="en-US"/>
        </a:p>
      </dgm:t>
    </dgm:pt>
  </dgm:ptLst>
  <dgm:cxnLst>
    <dgm:cxn modelId="{093B4ED2-C1E2-7D48-90A7-F6F4EDAE6DFD}" srcId="{2C42F8C3-AF72-EE42-A57C-D834FE694D77}" destId="{C342C0D6-6502-D746-A402-1D5CAA1881DE}" srcOrd="0" destOrd="0" parTransId="{1F0C5B3D-BCD0-424A-95E1-94898BA3C7E9}" sibTransId="{6B14F072-CB21-B440-A6F4-2079087C88B2}"/>
    <dgm:cxn modelId="{3071A2AB-992E-FB44-96D8-407AD3C62344}" srcId="{2C42F8C3-AF72-EE42-A57C-D834FE694D77}" destId="{0D4D0017-86EE-9A44-9435-001FA11BD97E}" srcOrd="2" destOrd="0" parTransId="{283D6A00-CCA1-F246-B64A-4E6405A2D23D}" sibTransId="{53F887D6-CEED-2B48-878B-6EE170262B32}"/>
    <dgm:cxn modelId="{952B57FA-0737-F34C-AA9A-859DE20AA0E2}" srcId="{2C42F8C3-AF72-EE42-A57C-D834FE694D77}" destId="{ED7E8D63-4EF7-0842-A49D-3EC7CA037A43}" srcOrd="3" destOrd="0" parTransId="{EE60DEC8-05C3-1246-96AA-3B9DDDED700F}" sibTransId="{25EC432B-0842-BB49-B8C1-1CE9DE13B264}"/>
    <dgm:cxn modelId="{8A3F9656-3EF5-4766-856B-4D97773D03CF}" type="presOf" srcId="{C342C0D6-6502-D746-A402-1D5CAA1881DE}" destId="{0B1FB478-37B0-A147-92A4-73FC9BA705F3}" srcOrd="0" destOrd="0" presId="urn:microsoft.com/office/officeart/2009/3/layout/CircleRelationship"/>
    <dgm:cxn modelId="{AC1081F4-74A6-42C0-9A74-B9EB3F7A8D75}" type="presOf" srcId="{0D4D0017-86EE-9A44-9435-001FA11BD97E}" destId="{6B05B159-8D04-FF4E-B7D2-76F83CAC2E9E}" srcOrd="0" destOrd="0" presId="urn:microsoft.com/office/officeart/2009/3/layout/CircleRelationship"/>
    <dgm:cxn modelId="{74778C2E-30EF-4405-BDE4-DEA95A3EBAB5}" type="presOf" srcId="{ED7E8D63-4EF7-0842-A49D-3EC7CA037A43}" destId="{287D33C9-22E5-144E-B3E6-4B9366DCE30A}" srcOrd="0" destOrd="0" presId="urn:microsoft.com/office/officeart/2009/3/layout/CircleRelationship"/>
    <dgm:cxn modelId="{697D81C0-E340-4598-8911-EAAFE456CD98}" type="presOf" srcId="{3DA9141A-AAC5-BF4E-B885-C24374211237}" destId="{0AC00BFB-03BF-3045-A5C9-8A346A0A5F9C}" srcOrd="0" destOrd="0" presId="urn:microsoft.com/office/officeart/2009/3/layout/CircleRelationship"/>
    <dgm:cxn modelId="{10F8B4A7-F59C-4044-96DA-5B02C7079CFC}" type="presOf" srcId="{602BA0CE-3CC3-FE4C-BCBD-163442C69CB8}" destId="{9E52D559-6EBB-7C4F-80F3-6493C360A59A}" srcOrd="0" destOrd="0" presId="urn:microsoft.com/office/officeart/2009/3/layout/CircleRelationship"/>
    <dgm:cxn modelId="{41136F87-21B4-4D13-8597-B5D9965359D1}" type="presOf" srcId="{2C42F8C3-AF72-EE42-A57C-D834FE694D77}" destId="{77501766-A9D3-A34E-8E55-5EB5EF628B5B}" srcOrd="0" destOrd="0" presId="urn:microsoft.com/office/officeart/2009/3/layout/CircleRelationship"/>
    <dgm:cxn modelId="{B5B6A9D8-35A9-0C46-AEDC-F5F760F32243}" srcId="{2C42F8C3-AF72-EE42-A57C-D834FE694D77}" destId="{602BA0CE-3CC3-FE4C-BCBD-163442C69CB8}" srcOrd="1" destOrd="0" parTransId="{2488613E-8E2B-1348-8414-EC787BED8155}" sibTransId="{9716F9C0-0F6B-9148-8FE8-143897B171E2}"/>
    <dgm:cxn modelId="{9B22126C-8AC5-BD4A-9F7D-7160FAC182D8}" srcId="{3DA9141A-AAC5-BF4E-B885-C24374211237}" destId="{2C42F8C3-AF72-EE42-A57C-D834FE694D77}" srcOrd="0" destOrd="0" parTransId="{849B601E-FE4A-C640-8726-2511C689A037}" sibTransId="{974957D5-64C3-854A-A152-4075F5938680}"/>
    <dgm:cxn modelId="{D5D7846C-7F61-45EE-993C-96C3635A3542}" type="presParOf" srcId="{0AC00BFB-03BF-3045-A5C9-8A346A0A5F9C}" destId="{77501766-A9D3-A34E-8E55-5EB5EF628B5B}" srcOrd="0" destOrd="0" presId="urn:microsoft.com/office/officeart/2009/3/layout/CircleRelationship"/>
    <dgm:cxn modelId="{DF5DFBEE-7BCC-4F82-BB17-0F5F32D97BC1}" type="presParOf" srcId="{0AC00BFB-03BF-3045-A5C9-8A346A0A5F9C}" destId="{6BEC5831-C1D1-8A40-A2AD-9B1F6124BAFA}" srcOrd="1" destOrd="0" presId="urn:microsoft.com/office/officeart/2009/3/layout/CircleRelationship"/>
    <dgm:cxn modelId="{A3D470E7-3027-4B3B-8EE9-021DBC50B0B9}" type="presParOf" srcId="{0AC00BFB-03BF-3045-A5C9-8A346A0A5F9C}" destId="{0CA97A78-F3B1-3647-9C86-4A6CE8333EF1}" srcOrd="2" destOrd="0" presId="urn:microsoft.com/office/officeart/2009/3/layout/CircleRelationship"/>
    <dgm:cxn modelId="{1B4ACC61-D62E-496E-ABBB-C847A728B9FD}" type="presParOf" srcId="{0AC00BFB-03BF-3045-A5C9-8A346A0A5F9C}" destId="{7337FA69-5078-7241-8505-60508BA406D3}" srcOrd="3" destOrd="0" presId="urn:microsoft.com/office/officeart/2009/3/layout/CircleRelationship"/>
    <dgm:cxn modelId="{CE756612-E401-461B-9106-98D071159200}" type="presParOf" srcId="{0AC00BFB-03BF-3045-A5C9-8A346A0A5F9C}" destId="{47AC9038-68BC-8742-A444-A57D8D9D82B3}" srcOrd="4" destOrd="0" presId="urn:microsoft.com/office/officeart/2009/3/layout/CircleRelationship"/>
    <dgm:cxn modelId="{DDEA7BAD-892D-4256-8363-2D9179B83E20}" type="presParOf" srcId="{0AC00BFB-03BF-3045-A5C9-8A346A0A5F9C}" destId="{957F0DC8-3A26-6C4B-9E1A-2A01F2F3083F}" srcOrd="5" destOrd="0" presId="urn:microsoft.com/office/officeart/2009/3/layout/CircleRelationship"/>
    <dgm:cxn modelId="{844A7937-F774-46F3-98A3-1FA103A55955}" type="presParOf" srcId="{0AC00BFB-03BF-3045-A5C9-8A346A0A5F9C}" destId="{F72406C1-80A5-FA43-9211-730E8B0DC9BC}" srcOrd="6" destOrd="0" presId="urn:microsoft.com/office/officeart/2009/3/layout/CircleRelationship"/>
    <dgm:cxn modelId="{982D28C6-C384-44B6-A525-995EB53DF2E6}" type="presParOf" srcId="{0AC00BFB-03BF-3045-A5C9-8A346A0A5F9C}" destId="{0B1FB478-37B0-A147-92A4-73FC9BA705F3}" srcOrd="7" destOrd="0" presId="urn:microsoft.com/office/officeart/2009/3/layout/CircleRelationship"/>
    <dgm:cxn modelId="{8295BB0C-89E6-4826-9486-57A4A27D5EB7}" type="presParOf" srcId="{0AC00BFB-03BF-3045-A5C9-8A346A0A5F9C}" destId="{6B8DC45A-C924-6E40-ADF4-2088B40C985E}" srcOrd="8" destOrd="0" presId="urn:microsoft.com/office/officeart/2009/3/layout/CircleRelationship"/>
    <dgm:cxn modelId="{02AE6FD2-A85F-4996-B6FC-03CAF36965F9}" type="presParOf" srcId="{6B8DC45A-C924-6E40-ADF4-2088B40C985E}" destId="{57F93840-DF22-E546-93A4-8443A954743D}" srcOrd="0" destOrd="0" presId="urn:microsoft.com/office/officeart/2009/3/layout/CircleRelationship"/>
    <dgm:cxn modelId="{E8B89103-2F4F-45BB-88BA-561F9F407504}" type="presParOf" srcId="{0AC00BFB-03BF-3045-A5C9-8A346A0A5F9C}" destId="{76192E2D-4413-4247-A114-38BC2B020FF9}" srcOrd="9" destOrd="0" presId="urn:microsoft.com/office/officeart/2009/3/layout/CircleRelationship"/>
    <dgm:cxn modelId="{FB6109F8-D5C3-4870-B9C2-5771FB84261B}" type="presParOf" srcId="{76192E2D-4413-4247-A114-38BC2B020FF9}" destId="{DA9D08B5-69FE-1142-9D90-B26AA5B55C0C}" srcOrd="0" destOrd="0" presId="urn:microsoft.com/office/officeart/2009/3/layout/CircleRelationship"/>
    <dgm:cxn modelId="{E435131C-FE1F-4CB5-ABEF-00C940E2D395}" type="presParOf" srcId="{0AC00BFB-03BF-3045-A5C9-8A346A0A5F9C}" destId="{9E52D559-6EBB-7C4F-80F3-6493C360A59A}" srcOrd="10" destOrd="0" presId="urn:microsoft.com/office/officeart/2009/3/layout/CircleRelationship"/>
    <dgm:cxn modelId="{7B1C5B40-1A97-44F9-B532-45C8D2AE8A1D}" type="presParOf" srcId="{0AC00BFB-03BF-3045-A5C9-8A346A0A5F9C}" destId="{A9826F20-6A1E-4E44-83FC-4701C7347518}" srcOrd="11" destOrd="0" presId="urn:microsoft.com/office/officeart/2009/3/layout/CircleRelationship"/>
    <dgm:cxn modelId="{B34FC608-7018-47FA-9149-0C5EF4476CBF}" type="presParOf" srcId="{A9826F20-6A1E-4E44-83FC-4701C7347518}" destId="{18FC833D-7E5E-9243-94F9-209455D6DE23}" srcOrd="0" destOrd="0" presId="urn:microsoft.com/office/officeart/2009/3/layout/CircleRelationship"/>
    <dgm:cxn modelId="{499C8A5A-96EB-4E62-BDCD-15D9F11908EF}" type="presParOf" srcId="{0AC00BFB-03BF-3045-A5C9-8A346A0A5F9C}" destId="{D6950D53-F4C6-4E41-B98B-AAF947F113FB}" srcOrd="12" destOrd="0" presId="urn:microsoft.com/office/officeart/2009/3/layout/CircleRelationship"/>
    <dgm:cxn modelId="{104ADF31-3453-49CF-973F-4BBA8B94FF99}" type="presParOf" srcId="{D6950D53-F4C6-4E41-B98B-AAF947F113FB}" destId="{464F418D-CF73-6D4D-972C-6832931480FC}" srcOrd="0" destOrd="0" presId="urn:microsoft.com/office/officeart/2009/3/layout/CircleRelationship"/>
    <dgm:cxn modelId="{24B2C5EA-6043-481E-9856-5C5C2D13100D}" type="presParOf" srcId="{0AC00BFB-03BF-3045-A5C9-8A346A0A5F9C}" destId="{D2E8B151-C2BF-6847-913E-09A657DF86E2}" srcOrd="13" destOrd="0" presId="urn:microsoft.com/office/officeart/2009/3/layout/CircleRelationship"/>
    <dgm:cxn modelId="{F9D52DC9-4987-4423-9486-DD04E7E53D21}" type="presParOf" srcId="{D2E8B151-C2BF-6847-913E-09A657DF86E2}" destId="{900F4367-B7B8-6B43-BA87-C57FA42DF3CB}" srcOrd="0" destOrd="0" presId="urn:microsoft.com/office/officeart/2009/3/layout/CircleRelationship"/>
    <dgm:cxn modelId="{6B06C9B2-12BC-41AB-9296-CE9D6F27D64F}" type="presParOf" srcId="{0AC00BFB-03BF-3045-A5C9-8A346A0A5F9C}" destId="{6B05B159-8D04-FF4E-B7D2-76F83CAC2E9E}" srcOrd="14" destOrd="0" presId="urn:microsoft.com/office/officeart/2009/3/layout/CircleRelationship"/>
    <dgm:cxn modelId="{B0FDB47F-019E-4AFF-9F6E-8A19FB2BF19E}" type="presParOf" srcId="{0AC00BFB-03BF-3045-A5C9-8A346A0A5F9C}" destId="{7246949C-0B4F-524B-9F80-AAF2D0FA66D3}" srcOrd="15" destOrd="0" presId="urn:microsoft.com/office/officeart/2009/3/layout/CircleRelationship"/>
    <dgm:cxn modelId="{6A0F06B7-00B1-4142-9F8F-85AA37F785BE}" type="presParOf" srcId="{7246949C-0B4F-524B-9F80-AAF2D0FA66D3}" destId="{CA8F5065-6F64-7B4F-947E-A834F5B12321}" srcOrd="0" destOrd="0" presId="urn:microsoft.com/office/officeart/2009/3/layout/CircleRelationship"/>
    <dgm:cxn modelId="{79E94F17-E156-400C-8542-9AF159C8FC6F}" type="presParOf" srcId="{0AC00BFB-03BF-3045-A5C9-8A346A0A5F9C}" destId="{287D33C9-22E5-144E-B3E6-4B9366DCE30A}" srcOrd="16" destOrd="0" presId="urn:microsoft.com/office/officeart/2009/3/layout/CircleRelationship"/>
    <dgm:cxn modelId="{B783E71D-A34A-488F-BA1E-C2FA89D6730A}" type="presParOf" srcId="{0AC00BFB-03BF-3045-A5C9-8A346A0A5F9C}" destId="{B2977ECE-F060-E840-96FE-8F2AECEAA3A8}" srcOrd="17" destOrd="0" presId="urn:microsoft.com/office/officeart/2009/3/layout/CircleRelationship"/>
    <dgm:cxn modelId="{97680091-2F5D-458A-867B-7F4C98C6E32B}" type="presParOf" srcId="{B2977ECE-F060-E840-96FE-8F2AECEAA3A8}" destId="{B8147203-BDBC-554C-BD32-49281561442A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A9141A-AAC5-BF4E-B885-C24374211237}" type="doc">
      <dgm:prSet loTypeId="urn:microsoft.com/office/officeart/2009/3/layout/CircleRelationship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42F8C3-AF72-EE42-A57C-D834FE694D77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3600" b="0" dirty="0" smtClean="0"/>
            <a:t>SWOT</a:t>
          </a:r>
          <a:endParaRPr lang="en-US" sz="3600" b="0" dirty="0"/>
        </a:p>
      </dgm:t>
    </dgm:pt>
    <dgm:pt modelId="{849B601E-FE4A-C640-8726-2511C689A037}" type="parTrans" cxnId="{9B22126C-8AC5-BD4A-9F7D-7160FAC182D8}">
      <dgm:prSet/>
      <dgm:spPr/>
      <dgm:t>
        <a:bodyPr/>
        <a:lstStyle/>
        <a:p>
          <a:endParaRPr lang="en-US" sz="1400"/>
        </a:p>
      </dgm:t>
    </dgm:pt>
    <dgm:pt modelId="{974957D5-64C3-854A-A152-4075F5938680}" type="sibTrans" cxnId="{9B22126C-8AC5-BD4A-9F7D-7160FAC182D8}">
      <dgm:prSet/>
      <dgm:spPr/>
      <dgm:t>
        <a:bodyPr/>
        <a:lstStyle/>
        <a:p>
          <a:endParaRPr lang="en-US" sz="1400"/>
        </a:p>
      </dgm:t>
    </dgm:pt>
    <dgm:pt modelId="{C342C0D6-6502-D746-A402-1D5CAA1881DE}">
      <dgm:prSet phldrT="[Text]" custT="1"/>
      <dgm:spPr/>
      <dgm:t>
        <a:bodyPr/>
        <a:lstStyle/>
        <a:p>
          <a:r>
            <a:rPr lang="en-US" sz="1600" smtClean="0"/>
            <a:t>How do we use our strengths to take advantage of opportunities?</a:t>
          </a:r>
          <a:endParaRPr lang="en-US" sz="1600" dirty="0"/>
        </a:p>
      </dgm:t>
    </dgm:pt>
    <dgm:pt modelId="{1F0C5B3D-BCD0-424A-95E1-94898BA3C7E9}" type="parTrans" cxnId="{093B4ED2-C1E2-7D48-90A7-F6F4EDAE6DFD}">
      <dgm:prSet/>
      <dgm:spPr/>
      <dgm:t>
        <a:bodyPr/>
        <a:lstStyle/>
        <a:p>
          <a:endParaRPr lang="en-US" sz="1400"/>
        </a:p>
      </dgm:t>
    </dgm:pt>
    <dgm:pt modelId="{6B14F072-CB21-B440-A6F4-2079087C88B2}" type="sibTrans" cxnId="{093B4ED2-C1E2-7D48-90A7-F6F4EDAE6DFD}">
      <dgm:prSet/>
      <dgm:spPr/>
      <dgm:t>
        <a:bodyPr/>
        <a:lstStyle/>
        <a:p>
          <a:endParaRPr lang="en-US" sz="1400"/>
        </a:p>
      </dgm:t>
    </dgm:pt>
    <dgm:pt modelId="{0D4D0017-86EE-9A44-9435-001FA11BD97E}">
      <dgm:prSet phldrT="[Text]" custT="1"/>
      <dgm:spPr/>
      <dgm:t>
        <a:bodyPr/>
        <a:lstStyle/>
        <a:p>
          <a:r>
            <a:rPr lang="en-US" sz="1600" dirty="0" smtClean="0"/>
            <a:t>How do we use our strengths to make us less vulnerable to threats?</a:t>
          </a:r>
          <a:endParaRPr lang="en-US" sz="1600" dirty="0"/>
        </a:p>
      </dgm:t>
    </dgm:pt>
    <dgm:pt modelId="{283D6A00-CCA1-F246-B64A-4E6405A2D23D}" type="parTrans" cxnId="{3071A2AB-992E-FB44-96D8-407AD3C62344}">
      <dgm:prSet/>
      <dgm:spPr/>
      <dgm:t>
        <a:bodyPr/>
        <a:lstStyle/>
        <a:p>
          <a:endParaRPr lang="en-US" sz="1400"/>
        </a:p>
      </dgm:t>
    </dgm:pt>
    <dgm:pt modelId="{53F887D6-CEED-2B48-878B-6EE170262B32}" type="sibTrans" cxnId="{3071A2AB-992E-FB44-96D8-407AD3C62344}">
      <dgm:prSet/>
      <dgm:spPr/>
      <dgm:t>
        <a:bodyPr/>
        <a:lstStyle/>
        <a:p>
          <a:endParaRPr lang="en-US" sz="1400"/>
        </a:p>
      </dgm:t>
    </dgm:pt>
    <dgm:pt modelId="{602BA0CE-3CC3-FE4C-BCBD-163442C69CB8}">
      <dgm:prSet phldrT="[Text]" custT="1"/>
      <dgm:spPr/>
      <dgm:t>
        <a:bodyPr/>
        <a:lstStyle/>
        <a:p>
          <a:r>
            <a:rPr lang="en-US" sz="1600" dirty="0" smtClean="0"/>
            <a:t>How do we overcome the weaknesses that make us vulnerable to threats?</a:t>
          </a:r>
          <a:endParaRPr lang="en-US" sz="1600" dirty="0"/>
        </a:p>
      </dgm:t>
    </dgm:pt>
    <dgm:pt modelId="{2488613E-8E2B-1348-8414-EC787BED8155}" type="parTrans" cxnId="{B5B6A9D8-35A9-0C46-AEDC-F5F760F32243}">
      <dgm:prSet/>
      <dgm:spPr/>
      <dgm:t>
        <a:bodyPr/>
        <a:lstStyle/>
        <a:p>
          <a:endParaRPr lang="en-US" sz="1400"/>
        </a:p>
      </dgm:t>
    </dgm:pt>
    <dgm:pt modelId="{9716F9C0-0F6B-9148-8FE8-143897B171E2}" type="sibTrans" cxnId="{B5B6A9D8-35A9-0C46-AEDC-F5F760F32243}">
      <dgm:prSet/>
      <dgm:spPr/>
      <dgm:t>
        <a:bodyPr/>
        <a:lstStyle/>
        <a:p>
          <a:endParaRPr lang="en-US" sz="1400"/>
        </a:p>
      </dgm:t>
    </dgm:pt>
    <dgm:pt modelId="{3CB9F7EC-B851-B541-9670-ECE911393F4A}">
      <dgm:prSet phldrT="[Text]" custT="1"/>
      <dgm:spPr/>
      <dgm:t>
        <a:bodyPr/>
        <a:lstStyle/>
        <a:p>
          <a:r>
            <a:rPr lang="en-US" sz="1600" dirty="0" smtClean="0"/>
            <a:t>How do we overcome our weaknesses to take advantage of opportunities?</a:t>
          </a:r>
          <a:endParaRPr lang="en-US" sz="1600" dirty="0"/>
        </a:p>
      </dgm:t>
    </dgm:pt>
    <dgm:pt modelId="{2E02A4CE-606A-774C-8F0A-48CAAD806417}" type="parTrans" cxnId="{7E33FE5E-9B1C-5D48-A875-4BACEA4BA5C2}">
      <dgm:prSet/>
      <dgm:spPr/>
      <dgm:t>
        <a:bodyPr/>
        <a:lstStyle/>
        <a:p>
          <a:endParaRPr lang="en-US" sz="1400"/>
        </a:p>
      </dgm:t>
    </dgm:pt>
    <dgm:pt modelId="{856C8008-122B-3644-A17A-7B363A4C9968}" type="sibTrans" cxnId="{7E33FE5E-9B1C-5D48-A875-4BACEA4BA5C2}">
      <dgm:prSet/>
      <dgm:spPr/>
      <dgm:t>
        <a:bodyPr/>
        <a:lstStyle/>
        <a:p>
          <a:endParaRPr lang="en-US" sz="1400"/>
        </a:p>
      </dgm:t>
    </dgm:pt>
    <dgm:pt modelId="{0AC00BFB-03BF-3045-A5C9-8A346A0A5F9C}" type="pres">
      <dgm:prSet presAssocID="{3DA9141A-AAC5-BF4E-B885-C24374211237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7501766-A9D3-A34E-8E55-5EB5EF628B5B}" type="pres">
      <dgm:prSet presAssocID="{2C42F8C3-AF72-EE42-A57C-D834FE694D77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BEC5831-C1D1-8A40-A2AD-9B1F6124BAFA}" type="pres">
      <dgm:prSet presAssocID="{2C42F8C3-AF72-EE42-A57C-D834FE694D77}" presName="Accent1" presStyleLbl="node1" presStyleIdx="0" presStyleCnt="17"/>
      <dgm:spPr/>
      <dgm:t>
        <a:bodyPr/>
        <a:lstStyle/>
        <a:p>
          <a:endParaRPr lang="en-US"/>
        </a:p>
      </dgm:t>
    </dgm:pt>
    <dgm:pt modelId="{0CA97A78-F3B1-3647-9C86-4A6CE8333EF1}" type="pres">
      <dgm:prSet presAssocID="{2C42F8C3-AF72-EE42-A57C-D834FE694D77}" presName="Accent2" presStyleLbl="node1" presStyleIdx="1" presStyleCnt="17"/>
      <dgm:spPr/>
      <dgm:t>
        <a:bodyPr/>
        <a:lstStyle/>
        <a:p>
          <a:endParaRPr lang="en-US"/>
        </a:p>
      </dgm:t>
    </dgm:pt>
    <dgm:pt modelId="{7337FA69-5078-7241-8505-60508BA406D3}" type="pres">
      <dgm:prSet presAssocID="{2C42F8C3-AF72-EE42-A57C-D834FE694D77}" presName="Accent3" presStyleLbl="node1" presStyleIdx="2" presStyleCnt="17"/>
      <dgm:spPr/>
      <dgm:t>
        <a:bodyPr/>
        <a:lstStyle/>
        <a:p>
          <a:endParaRPr lang="en-US"/>
        </a:p>
      </dgm:t>
    </dgm:pt>
    <dgm:pt modelId="{47AC9038-68BC-8742-A444-A57D8D9D82B3}" type="pres">
      <dgm:prSet presAssocID="{2C42F8C3-AF72-EE42-A57C-D834FE694D77}" presName="Accent4" presStyleLbl="node1" presStyleIdx="3" presStyleCnt="17" custLinFactNeighborX="70079" custLinFactNeighborY="7666"/>
      <dgm:spPr/>
      <dgm:t>
        <a:bodyPr/>
        <a:lstStyle/>
        <a:p>
          <a:endParaRPr lang="en-US"/>
        </a:p>
      </dgm:t>
    </dgm:pt>
    <dgm:pt modelId="{957F0DC8-3A26-6C4B-9E1A-2A01F2F3083F}" type="pres">
      <dgm:prSet presAssocID="{2C42F8C3-AF72-EE42-A57C-D834FE694D77}" presName="Accent5" presStyleLbl="node1" presStyleIdx="4" presStyleCnt="17"/>
      <dgm:spPr/>
      <dgm:t>
        <a:bodyPr/>
        <a:lstStyle/>
        <a:p>
          <a:endParaRPr lang="en-US"/>
        </a:p>
      </dgm:t>
    </dgm:pt>
    <dgm:pt modelId="{F72406C1-80A5-FA43-9211-730E8B0DC9BC}" type="pres">
      <dgm:prSet presAssocID="{2C42F8C3-AF72-EE42-A57C-D834FE694D77}" presName="Accent6" presStyleLbl="node1" presStyleIdx="5" presStyleCnt="17"/>
      <dgm:spPr/>
      <dgm:t>
        <a:bodyPr/>
        <a:lstStyle/>
        <a:p>
          <a:endParaRPr lang="en-US"/>
        </a:p>
      </dgm:t>
    </dgm:pt>
    <dgm:pt modelId="{0B1FB478-37B0-A147-92A4-73FC9BA705F3}" type="pres">
      <dgm:prSet presAssocID="{C342C0D6-6502-D746-A402-1D5CAA1881DE}" presName="Child1" presStyleLbl="node1" presStyleIdx="6" presStyleCnt="17" custScaleX="184975" custScaleY="17871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B8DC45A-C924-6E40-ADF4-2088B40C985E}" type="pres">
      <dgm:prSet presAssocID="{C342C0D6-6502-D746-A402-1D5CAA1881DE}" presName="Accent7" presStyleCnt="0"/>
      <dgm:spPr/>
      <dgm:t>
        <a:bodyPr/>
        <a:lstStyle/>
        <a:p>
          <a:endParaRPr lang="en-US"/>
        </a:p>
      </dgm:t>
    </dgm:pt>
    <dgm:pt modelId="{57F93840-DF22-E546-93A4-8443A954743D}" type="pres">
      <dgm:prSet presAssocID="{C342C0D6-6502-D746-A402-1D5CAA1881DE}" presName="AccentHold1" presStyleLbl="node1" presStyleIdx="7" presStyleCnt="17"/>
      <dgm:spPr/>
      <dgm:t>
        <a:bodyPr/>
        <a:lstStyle/>
        <a:p>
          <a:endParaRPr lang="en-US"/>
        </a:p>
      </dgm:t>
    </dgm:pt>
    <dgm:pt modelId="{76192E2D-4413-4247-A114-38BC2B020FF9}" type="pres">
      <dgm:prSet presAssocID="{C342C0D6-6502-D746-A402-1D5CAA1881DE}" presName="Accent8" presStyleCnt="0"/>
      <dgm:spPr/>
      <dgm:t>
        <a:bodyPr/>
        <a:lstStyle/>
        <a:p>
          <a:endParaRPr lang="en-US"/>
        </a:p>
      </dgm:t>
    </dgm:pt>
    <dgm:pt modelId="{DA9D08B5-69FE-1142-9D90-B26AA5B55C0C}" type="pres">
      <dgm:prSet presAssocID="{C342C0D6-6502-D746-A402-1D5CAA1881DE}" presName="AccentHold2" presStyleLbl="node1" presStyleIdx="8" presStyleCnt="17"/>
      <dgm:spPr/>
      <dgm:t>
        <a:bodyPr/>
        <a:lstStyle/>
        <a:p>
          <a:endParaRPr lang="en-US"/>
        </a:p>
      </dgm:t>
    </dgm:pt>
    <dgm:pt modelId="{135ED416-3CC1-E540-8D87-22DC2F479A79}" type="pres">
      <dgm:prSet presAssocID="{3CB9F7EC-B851-B541-9670-ECE911393F4A}" presName="Child2" presStyleLbl="node1" presStyleIdx="9" presStyleCnt="17" custScaleX="188083" custScaleY="175705" custLinFactNeighborX="-27640" custLinFactNeighborY="-2299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7FCA187-30F5-FD46-B035-1A58D1F1541F}" type="pres">
      <dgm:prSet presAssocID="{3CB9F7EC-B851-B541-9670-ECE911393F4A}" presName="Accent9" presStyleCnt="0"/>
      <dgm:spPr/>
      <dgm:t>
        <a:bodyPr/>
        <a:lstStyle/>
        <a:p>
          <a:endParaRPr lang="en-US"/>
        </a:p>
      </dgm:t>
    </dgm:pt>
    <dgm:pt modelId="{D5F4293A-C82E-4E4E-96A7-80CB397B4AC3}" type="pres">
      <dgm:prSet presAssocID="{3CB9F7EC-B851-B541-9670-ECE911393F4A}" presName="AccentHold1" presStyleLbl="node1" presStyleIdx="10" presStyleCnt="17" custLinFactX="311271" custLinFactNeighborX="400000" custLinFactNeighborY="-80623"/>
      <dgm:spPr/>
      <dgm:t>
        <a:bodyPr/>
        <a:lstStyle/>
        <a:p>
          <a:endParaRPr lang="en-US"/>
        </a:p>
      </dgm:t>
    </dgm:pt>
    <dgm:pt modelId="{0C1DB82E-D100-754F-BB73-05C985D2ADB7}" type="pres">
      <dgm:prSet presAssocID="{3CB9F7EC-B851-B541-9670-ECE911393F4A}" presName="Accent10" presStyleCnt="0"/>
      <dgm:spPr/>
      <dgm:t>
        <a:bodyPr/>
        <a:lstStyle/>
        <a:p>
          <a:endParaRPr lang="en-US"/>
        </a:p>
      </dgm:t>
    </dgm:pt>
    <dgm:pt modelId="{76CE0882-D518-2E48-AC39-72348A9F9B79}" type="pres">
      <dgm:prSet presAssocID="{3CB9F7EC-B851-B541-9670-ECE911393F4A}" presName="AccentHold2" presStyleLbl="node1" presStyleIdx="11" presStyleCnt="17"/>
      <dgm:spPr/>
      <dgm:t>
        <a:bodyPr/>
        <a:lstStyle/>
        <a:p>
          <a:endParaRPr lang="en-US"/>
        </a:p>
      </dgm:t>
    </dgm:pt>
    <dgm:pt modelId="{EA5CA614-8764-9C4F-BA65-5DC5F4C42583}" type="pres">
      <dgm:prSet presAssocID="{3CB9F7EC-B851-B541-9670-ECE911393F4A}" presName="Accent11" presStyleCnt="0"/>
      <dgm:spPr/>
      <dgm:t>
        <a:bodyPr/>
        <a:lstStyle/>
        <a:p>
          <a:endParaRPr lang="en-US"/>
        </a:p>
      </dgm:t>
    </dgm:pt>
    <dgm:pt modelId="{2C929058-5D23-654E-A5E6-C36EA8B1B204}" type="pres">
      <dgm:prSet presAssocID="{3CB9F7EC-B851-B541-9670-ECE911393F4A}" presName="AccentHold3" presStyleLbl="node1" presStyleIdx="12" presStyleCnt="17" custLinFactX="-349952" custLinFactY="100000" custLinFactNeighborX="-400000" custLinFactNeighborY="192905"/>
      <dgm:spPr/>
      <dgm:t>
        <a:bodyPr/>
        <a:lstStyle/>
        <a:p>
          <a:endParaRPr lang="en-US"/>
        </a:p>
      </dgm:t>
    </dgm:pt>
    <dgm:pt modelId="{681BDF6C-C7E9-B24A-9510-D1BDEC56B8BC}" type="pres">
      <dgm:prSet presAssocID="{602BA0CE-3CC3-FE4C-BCBD-163442C69CB8}" presName="Child3" presStyleLbl="node1" presStyleIdx="13" presStyleCnt="17" custScaleX="180393" custScaleY="17344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C9C80DD-E4B8-EC4A-A4E9-0B4AB87C3149}" type="pres">
      <dgm:prSet presAssocID="{602BA0CE-3CC3-FE4C-BCBD-163442C69CB8}" presName="Accent12" presStyleCnt="0"/>
      <dgm:spPr/>
      <dgm:t>
        <a:bodyPr/>
        <a:lstStyle/>
        <a:p>
          <a:endParaRPr lang="en-US"/>
        </a:p>
      </dgm:t>
    </dgm:pt>
    <dgm:pt modelId="{18FC833D-7E5E-9243-94F9-209455D6DE23}" type="pres">
      <dgm:prSet presAssocID="{602BA0CE-3CC3-FE4C-BCBD-163442C69CB8}" presName="AccentHold1" presStyleLbl="node1" presStyleIdx="14" presStyleCnt="17" custLinFactX="-47784" custLinFactNeighborX="-100000" custLinFactNeighborY="-67049"/>
      <dgm:spPr/>
      <dgm:t>
        <a:bodyPr/>
        <a:lstStyle/>
        <a:p>
          <a:endParaRPr lang="en-US"/>
        </a:p>
      </dgm:t>
    </dgm:pt>
    <dgm:pt modelId="{BECF369A-6275-8146-AB55-2E6D78812E01}" type="pres">
      <dgm:prSet presAssocID="{0D4D0017-86EE-9A44-9435-001FA11BD97E}" presName="Child4" presStyleLbl="node1" presStyleIdx="15" presStyleCnt="17" custScaleX="183057" custScaleY="16968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7D5E71E-FB73-FA41-AC2E-500913239EBA}" type="pres">
      <dgm:prSet presAssocID="{0D4D0017-86EE-9A44-9435-001FA11BD97E}" presName="Accent13" presStyleCnt="0"/>
      <dgm:spPr/>
      <dgm:t>
        <a:bodyPr/>
        <a:lstStyle/>
        <a:p>
          <a:endParaRPr lang="en-US"/>
        </a:p>
      </dgm:t>
    </dgm:pt>
    <dgm:pt modelId="{CA8F5065-6F64-7B4F-947E-A834F5B12321}" type="pres">
      <dgm:prSet presAssocID="{0D4D0017-86EE-9A44-9435-001FA11BD97E}" presName="AccentHold1" presStyleLbl="node1" presStyleIdx="16" presStyleCnt="17" custLinFactX="57751" custLinFactY="-100000" custLinFactNeighborX="100000" custLinFactNeighborY="-139039"/>
      <dgm:spPr/>
      <dgm:t>
        <a:bodyPr/>
        <a:lstStyle/>
        <a:p>
          <a:endParaRPr lang="en-US"/>
        </a:p>
      </dgm:t>
    </dgm:pt>
  </dgm:ptLst>
  <dgm:cxnLst>
    <dgm:cxn modelId="{093B4ED2-C1E2-7D48-90A7-F6F4EDAE6DFD}" srcId="{2C42F8C3-AF72-EE42-A57C-D834FE694D77}" destId="{C342C0D6-6502-D746-A402-1D5CAA1881DE}" srcOrd="0" destOrd="0" parTransId="{1F0C5B3D-BCD0-424A-95E1-94898BA3C7E9}" sibTransId="{6B14F072-CB21-B440-A6F4-2079087C88B2}"/>
    <dgm:cxn modelId="{3071A2AB-992E-FB44-96D8-407AD3C62344}" srcId="{2C42F8C3-AF72-EE42-A57C-D834FE694D77}" destId="{0D4D0017-86EE-9A44-9435-001FA11BD97E}" srcOrd="3" destOrd="0" parTransId="{283D6A00-CCA1-F246-B64A-4E6405A2D23D}" sibTransId="{53F887D6-CEED-2B48-878B-6EE170262B32}"/>
    <dgm:cxn modelId="{14F6F6A6-F049-40A1-B5D6-8D8134616E62}" type="presOf" srcId="{3DA9141A-AAC5-BF4E-B885-C24374211237}" destId="{0AC00BFB-03BF-3045-A5C9-8A346A0A5F9C}" srcOrd="0" destOrd="0" presId="urn:microsoft.com/office/officeart/2009/3/layout/CircleRelationship"/>
    <dgm:cxn modelId="{7DE9F934-1BFD-4F00-9500-3896D1B62A5C}" type="presOf" srcId="{2C42F8C3-AF72-EE42-A57C-D834FE694D77}" destId="{77501766-A9D3-A34E-8E55-5EB5EF628B5B}" srcOrd="0" destOrd="0" presId="urn:microsoft.com/office/officeart/2009/3/layout/CircleRelationship"/>
    <dgm:cxn modelId="{7E33FE5E-9B1C-5D48-A875-4BACEA4BA5C2}" srcId="{2C42F8C3-AF72-EE42-A57C-D834FE694D77}" destId="{3CB9F7EC-B851-B541-9670-ECE911393F4A}" srcOrd="1" destOrd="0" parTransId="{2E02A4CE-606A-774C-8F0A-48CAAD806417}" sibTransId="{856C8008-122B-3644-A17A-7B363A4C9968}"/>
    <dgm:cxn modelId="{3905F235-A65C-4AEE-9778-C807956C079D}" type="presOf" srcId="{3CB9F7EC-B851-B541-9670-ECE911393F4A}" destId="{135ED416-3CC1-E540-8D87-22DC2F479A79}" srcOrd="0" destOrd="0" presId="urn:microsoft.com/office/officeart/2009/3/layout/CircleRelationship"/>
    <dgm:cxn modelId="{3FF39BA4-A4E3-4A95-8C2A-2018593AC1C9}" type="presOf" srcId="{0D4D0017-86EE-9A44-9435-001FA11BD97E}" destId="{BECF369A-6275-8146-AB55-2E6D78812E01}" srcOrd="0" destOrd="0" presId="urn:microsoft.com/office/officeart/2009/3/layout/CircleRelationship"/>
    <dgm:cxn modelId="{1F8732DF-C59B-470F-9AF2-3A14CF464503}" type="presOf" srcId="{C342C0D6-6502-D746-A402-1D5CAA1881DE}" destId="{0B1FB478-37B0-A147-92A4-73FC9BA705F3}" srcOrd="0" destOrd="0" presId="urn:microsoft.com/office/officeart/2009/3/layout/CircleRelationship"/>
    <dgm:cxn modelId="{8B55A55B-DA5E-46B2-96CE-EC118F892B48}" type="presOf" srcId="{602BA0CE-3CC3-FE4C-BCBD-163442C69CB8}" destId="{681BDF6C-C7E9-B24A-9510-D1BDEC56B8BC}" srcOrd="0" destOrd="0" presId="urn:microsoft.com/office/officeart/2009/3/layout/CircleRelationship"/>
    <dgm:cxn modelId="{B5B6A9D8-35A9-0C46-AEDC-F5F760F32243}" srcId="{2C42F8C3-AF72-EE42-A57C-D834FE694D77}" destId="{602BA0CE-3CC3-FE4C-BCBD-163442C69CB8}" srcOrd="2" destOrd="0" parTransId="{2488613E-8E2B-1348-8414-EC787BED8155}" sibTransId="{9716F9C0-0F6B-9148-8FE8-143897B171E2}"/>
    <dgm:cxn modelId="{9B22126C-8AC5-BD4A-9F7D-7160FAC182D8}" srcId="{3DA9141A-AAC5-BF4E-B885-C24374211237}" destId="{2C42F8C3-AF72-EE42-A57C-D834FE694D77}" srcOrd="0" destOrd="0" parTransId="{849B601E-FE4A-C640-8726-2511C689A037}" sibTransId="{974957D5-64C3-854A-A152-4075F5938680}"/>
    <dgm:cxn modelId="{73340F06-5B68-4778-AB3D-B1E8D374D894}" type="presParOf" srcId="{0AC00BFB-03BF-3045-A5C9-8A346A0A5F9C}" destId="{77501766-A9D3-A34E-8E55-5EB5EF628B5B}" srcOrd="0" destOrd="0" presId="urn:microsoft.com/office/officeart/2009/3/layout/CircleRelationship"/>
    <dgm:cxn modelId="{9C74CB7C-F7ED-456B-943C-E547BE34C533}" type="presParOf" srcId="{0AC00BFB-03BF-3045-A5C9-8A346A0A5F9C}" destId="{6BEC5831-C1D1-8A40-A2AD-9B1F6124BAFA}" srcOrd="1" destOrd="0" presId="urn:microsoft.com/office/officeart/2009/3/layout/CircleRelationship"/>
    <dgm:cxn modelId="{FE85EB21-D6D9-497B-99D5-F542F0D74FAA}" type="presParOf" srcId="{0AC00BFB-03BF-3045-A5C9-8A346A0A5F9C}" destId="{0CA97A78-F3B1-3647-9C86-4A6CE8333EF1}" srcOrd="2" destOrd="0" presId="urn:microsoft.com/office/officeart/2009/3/layout/CircleRelationship"/>
    <dgm:cxn modelId="{44284090-4BF2-4EC5-86EA-EE0A5B932651}" type="presParOf" srcId="{0AC00BFB-03BF-3045-A5C9-8A346A0A5F9C}" destId="{7337FA69-5078-7241-8505-60508BA406D3}" srcOrd="3" destOrd="0" presId="urn:microsoft.com/office/officeart/2009/3/layout/CircleRelationship"/>
    <dgm:cxn modelId="{805380F5-3A0A-49AB-9739-67B19159B9A9}" type="presParOf" srcId="{0AC00BFB-03BF-3045-A5C9-8A346A0A5F9C}" destId="{47AC9038-68BC-8742-A444-A57D8D9D82B3}" srcOrd="4" destOrd="0" presId="urn:microsoft.com/office/officeart/2009/3/layout/CircleRelationship"/>
    <dgm:cxn modelId="{F43D434C-2425-41EC-BB21-89B5274CFB33}" type="presParOf" srcId="{0AC00BFB-03BF-3045-A5C9-8A346A0A5F9C}" destId="{957F0DC8-3A26-6C4B-9E1A-2A01F2F3083F}" srcOrd="5" destOrd="0" presId="urn:microsoft.com/office/officeart/2009/3/layout/CircleRelationship"/>
    <dgm:cxn modelId="{F07180F2-FEC1-4C36-8772-0503CF963F38}" type="presParOf" srcId="{0AC00BFB-03BF-3045-A5C9-8A346A0A5F9C}" destId="{F72406C1-80A5-FA43-9211-730E8B0DC9BC}" srcOrd="6" destOrd="0" presId="urn:microsoft.com/office/officeart/2009/3/layout/CircleRelationship"/>
    <dgm:cxn modelId="{8C64DDF4-21BC-4168-BBF1-773DE62F6F15}" type="presParOf" srcId="{0AC00BFB-03BF-3045-A5C9-8A346A0A5F9C}" destId="{0B1FB478-37B0-A147-92A4-73FC9BA705F3}" srcOrd="7" destOrd="0" presId="urn:microsoft.com/office/officeart/2009/3/layout/CircleRelationship"/>
    <dgm:cxn modelId="{F2DB849D-C487-47B0-BB35-0C1D22305B82}" type="presParOf" srcId="{0AC00BFB-03BF-3045-A5C9-8A346A0A5F9C}" destId="{6B8DC45A-C924-6E40-ADF4-2088B40C985E}" srcOrd="8" destOrd="0" presId="urn:microsoft.com/office/officeart/2009/3/layout/CircleRelationship"/>
    <dgm:cxn modelId="{07F0ABB1-44C1-48D1-9A8D-74F274CF90D8}" type="presParOf" srcId="{6B8DC45A-C924-6E40-ADF4-2088B40C985E}" destId="{57F93840-DF22-E546-93A4-8443A954743D}" srcOrd="0" destOrd="0" presId="urn:microsoft.com/office/officeart/2009/3/layout/CircleRelationship"/>
    <dgm:cxn modelId="{C2CDA1D4-486D-48B5-86FD-FE7D9703883D}" type="presParOf" srcId="{0AC00BFB-03BF-3045-A5C9-8A346A0A5F9C}" destId="{76192E2D-4413-4247-A114-38BC2B020FF9}" srcOrd="9" destOrd="0" presId="urn:microsoft.com/office/officeart/2009/3/layout/CircleRelationship"/>
    <dgm:cxn modelId="{1E084323-F842-46AF-976E-791A7F2DBFE9}" type="presParOf" srcId="{76192E2D-4413-4247-A114-38BC2B020FF9}" destId="{DA9D08B5-69FE-1142-9D90-B26AA5B55C0C}" srcOrd="0" destOrd="0" presId="urn:microsoft.com/office/officeart/2009/3/layout/CircleRelationship"/>
    <dgm:cxn modelId="{D29CE3B6-EF03-4EB6-9B4D-7F12ECD6B24B}" type="presParOf" srcId="{0AC00BFB-03BF-3045-A5C9-8A346A0A5F9C}" destId="{135ED416-3CC1-E540-8D87-22DC2F479A79}" srcOrd="10" destOrd="0" presId="urn:microsoft.com/office/officeart/2009/3/layout/CircleRelationship"/>
    <dgm:cxn modelId="{02F53C6D-4A4E-4B1D-9040-53BCD38D144A}" type="presParOf" srcId="{0AC00BFB-03BF-3045-A5C9-8A346A0A5F9C}" destId="{C7FCA187-30F5-FD46-B035-1A58D1F1541F}" srcOrd="11" destOrd="0" presId="urn:microsoft.com/office/officeart/2009/3/layout/CircleRelationship"/>
    <dgm:cxn modelId="{510D3003-C229-4BDD-A62B-249D6CFBCA70}" type="presParOf" srcId="{C7FCA187-30F5-FD46-B035-1A58D1F1541F}" destId="{D5F4293A-C82E-4E4E-96A7-80CB397B4AC3}" srcOrd="0" destOrd="0" presId="urn:microsoft.com/office/officeart/2009/3/layout/CircleRelationship"/>
    <dgm:cxn modelId="{4F29F15F-3D42-4E70-AF7C-1E34D4260DDA}" type="presParOf" srcId="{0AC00BFB-03BF-3045-A5C9-8A346A0A5F9C}" destId="{0C1DB82E-D100-754F-BB73-05C985D2ADB7}" srcOrd="12" destOrd="0" presId="urn:microsoft.com/office/officeart/2009/3/layout/CircleRelationship"/>
    <dgm:cxn modelId="{D959736E-2405-4E71-8ECB-B461D74BC8F9}" type="presParOf" srcId="{0C1DB82E-D100-754F-BB73-05C985D2ADB7}" destId="{76CE0882-D518-2E48-AC39-72348A9F9B79}" srcOrd="0" destOrd="0" presId="urn:microsoft.com/office/officeart/2009/3/layout/CircleRelationship"/>
    <dgm:cxn modelId="{BDC35758-4848-474E-BB43-1F03AE4FB8F2}" type="presParOf" srcId="{0AC00BFB-03BF-3045-A5C9-8A346A0A5F9C}" destId="{EA5CA614-8764-9C4F-BA65-5DC5F4C42583}" srcOrd="13" destOrd="0" presId="urn:microsoft.com/office/officeart/2009/3/layout/CircleRelationship"/>
    <dgm:cxn modelId="{7E7D988E-8A9B-484C-A5E1-F2D99BEDA13F}" type="presParOf" srcId="{EA5CA614-8764-9C4F-BA65-5DC5F4C42583}" destId="{2C929058-5D23-654E-A5E6-C36EA8B1B204}" srcOrd="0" destOrd="0" presId="urn:microsoft.com/office/officeart/2009/3/layout/CircleRelationship"/>
    <dgm:cxn modelId="{81AB3EFC-FB07-42B4-9975-4590C658FC41}" type="presParOf" srcId="{0AC00BFB-03BF-3045-A5C9-8A346A0A5F9C}" destId="{681BDF6C-C7E9-B24A-9510-D1BDEC56B8BC}" srcOrd="14" destOrd="0" presId="urn:microsoft.com/office/officeart/2009/3/layout/CircleRelationship"/>
    <dgm:cxn modelId="{8D493DEB-C103-4801-B7D7-DEC521EAB28B}" type="presParOf" srcId="{0AC00BFB-03BF-3045-A5C9-8A346A0A5F9C}" destId="{8C9C80DD-E4B8-EC4A-A4E9-0B4AB87C3149}" srcOrd="15" destOrd="0" presId="urn:microsoft.com/office/officeart/2009/3/layout/CircleRelationship"/>
    <dgm:cxn modelId="{2ED8AF92-785A-48F0-9B64-70437DE473B6}" type="presParOf" srcId="{8C9C80DD-E4B8-EC4A-A4E9-0B4AB87C3149}" destId="{18FC833D-7E5E-9243-94F9-209455D6DE23}" srcOrd="0" destOrd="0" presId="urn:microsoft.com/office/officeart/2009/3/layout/CircleRelationship"/>
    <dgm:cxn modelId="{B390EE35-B338-442F-B702-17BA38DECE25}" type="presParOf" srcId="{0AC00BFB-03BF-3045-A5C9-8A346A0A5F9C}" destId="{BECF369A-6275-8146-AB55-2E6D78812E01}" srcOrd="16" destOrd="0" presId="urn:microsoft.com/office/officeart/2009/3/layout/CircleRelationship"/>
    <dgm:cxn modelId="{AAC79552-51F2-42B0-805F-3C4FBF1D89EE}" type="presParOf" srcId="{0AC00BFB-03BF-3045-A5C9-8A346A0A5F9C}" destId="{07D5E71E-FB73-FA41-AC2E-500913239EBA}" srcOrd="17" destOrd="0" presId="urn:microsoft.com/office/officeart/2009/3/layout/CircleRelationship"/>
    <dgm:cxn modelId="{A52407E2-0A3A-412A-A738-B7AB78CBF8CD}" type="presParOf" srcId="{07D5E71E-FB73-FA41-AC2E-500913239EBA}" destId="{CA8F5065-6F64-7B4F-947E-A834F5B1232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05D9D-6643-4402-BB3A-DD6B28BE61AB}" type="datetimeFigureOut">
              <a:rPr lang="en-US" smtClean="0"/>
              <a:pPr/>
              <a:t>12/12/2017</a:t>
            </a:fld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1F575-C415-4FF0-AD43-D0B02D19B2D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5473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4F356-DCE3-4C03-8034-CD2FADD6D76A}" type="datetimeFigureOut">
              <a:rPr lang="en-US" smtClean="0"/>
              <a:pPr/>
              <a:t>12/12/2017</a:t>
            </a:fld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B06E4-D905-4871-A3E2-B23DB836BBF1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274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As the facilitator, feel free to use this section of the for your own notes.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390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Sometimes it helps to understand what a vision is by thinking about a newspaper headline. If you pick up the newspaper in three years, what do you want it to say? 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You ask yourself: What does your committee want to achieve? What is your vision?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For example: Canadian Cancer Society Vision </a:t>
            </a:r>
          </a:p>
          <a:p>
            <a:r>
              <a:rPr lang="en-US" i="1" dirty="0" smtClean="0">
                <a:latin typeface="Arial" charset="0"/>
                <a:ea typeface="ＭＳ Ｐゴシック" pitchFamily="34" charset="-128"/>
              </a:rPr>
              <a:t>Creating a world where no Canadian fears cancer. 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Begin with the end in mind. The vision presents an image in words of what success will look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like if the organization achieves its purpose.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52305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Discuss the organization’s vision. These questions are key to developing your vision.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Define the vision.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357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The m</a:t>
            </a:r>
            <a:r>
              <a:rPr lang="en-US" dirty="0" err="1" smtClean="0">
                <a:latin typeface="Arial" charset="0"/>
                <a:ea typeface="ＭＳ Ｐゴシック" pitchFamily="34" charset="-128"/>
              </a:rPr>
              <a:t>ission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 describes the overarching purpose of the organization—the reason it exists. Your mission statement answers the questions: Who are you, as an organization? Why do you exist? What do you do? Who do you serve?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  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Example: CCS Mission </a:t>
            </a:r>
          </a:p>
          <a:p>
            <a:r>
              <a:rPr lang="en-US" i="1" dirty="0" smtClean="0">
                <a:latin typeface="Arial" charset="0"/>
                <a:ea typeface="ＭＳ Ｐゴシック" pitchFamily="34" charset="-128"/>
              </a:rPr>
              <a:t>The Canadian Cancer Society is a national, community-based organization of volunteers whose mission is the eradication of cancer and the enhancement of the quality of life of people living with cancer. </a:t>
            </a:r>
          </a:p>
          <a:p>
            <a:endParaRPr lang="en-US" i="1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Do work in groups and all together to develop the organization’s 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7720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>
                <a:latin typeface="Arial" charset="0"/>
                <a:ea typeface="ＭＳ Ｐゴシック" pitchFamily="34" charset="-128"/>
              </a:rPr>
              <a:t>Take an objective and critical look at the situation your organization currently finds itself 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The SWOT is a useful brainstorming tool for planning.</a:t>
            </a:r>
          </a:p>
          <a:p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The SWOT helps you develop strategy by making sure you</a:t>
            </a:r>
            <a:r>
              <a:rPr lang="en-CA" altLang="en-US" dirty="0" smtClean="0">
                <a:latin typeface="Arial" charset="0"/>
                <a:ea typeface="ＭＳ Ｐゴシック" pitchFamily="34" charset="-128"/>
              </a:rPr>
              <a:t>’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ve considered all organizational strengths and weaknesses, as well as external opportunities and threats.</a:t>
            </a:r>
          </a:p>
          <a:p>
            <a:pPr>
              <a:buFontTx/>
              <a:buChar char="-"/>
            </a:pPr>
            <a:r>
              <a:rPr lang="en-CA" dirty="0" smtClean="0">
                <a:latin typeface="Arial" charset="0"/>
                <a:ea typeface="ＭＳ Ｐゴシック" pitchFamily="34" charset="-128"/>
              </a:rPr>
              <a:t>Strengths and weaknesses are internal (membership, leadership, reputation, structures) – you can change them over time with work</a:t>
            </a:r>
          </a:p>
          <a:p>
            <a:pPr>
              <a:buFontTx/>
              <a:buChar char="-"/>
            </a:pPr>
            <a:r>
              <a:rPr lang="en-CA" dirty="0" smtClean="0">
                <a:latin typeface="Arial" charset="0"/>
                <a:ea typeface="ＭＳ Ｐゴシック" pitchFamily="34" charset="-128"/>
              </a:rPr>
              <a:t>Opportunities and threats are external (other services in the community, territorial policies) – you can</a:t>
            </a:r>
            <a:r>
              <a:rPr lang="en-CA" altLang="en-US" dirty="0" smtClean="0">
                <a:latin typeface="Arial" charset="0"/>
                <a:ea typeface="ＭＳ Ｐゴシック" pitchFamily="34" charset="-128"/>
              </a:rPr>
              <a:t>’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t change them</a:t>
            </a:r>
          </a:p>
          <a:p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Group work: Brainstorm and fill in the SWOT quadrants.</a:t>
            </a:r>
            <a:endParaRPr lang="en-US" sz="1400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63886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Arial" charset="0"/>
              </a:rPr>
              <a:t>General idea behind every plan is: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</a:rPr>
              <a:t>How can we strengthen our strengths?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</a:rPr>
              <a:t>How can we overcome our weaknesses?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</a:rPr>
              <a:t>How can we use our opportunities?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</a:rPr>
              <a:t>How can we evade the threats?</a:t>
            </a:r>
          </a:p>
          <a:p>
            <a:pPr>
              <a:defRPr/>
            </a:pPr>
            <a:endParaRPr lang="en-US" dirty="0" smtClean="0">
              <a:latin typeface="Arial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</a:rPr>
              <a:t>Discuss and document. These answers become our strategies to achieve our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8751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Before discussing priority setting, be sure that the group agrees on the right timeframe. 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What would be manageable? Set priorities for one year from now? Two years? Five? </a:t>
            </a: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Look at external factors – do they affect the timeframe? Internal – do you have capacity to have a shorter or longer focus for now?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Agree on timeframe. 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What do we want to achieve in our timeframe?</a:t>
            </a:r>
          </a:p>
          <a:p>
            <a:pPr>
              <a:defRPr/>
            </a:pPr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Exercise: 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Individuals could write their priorities on sticky notes (one priority per sticky note). 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They are then asked to choose their top three priorities.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Introduce the Impact-Effort Grid, which can be a useful tool when setting priorities. If something is difficult has will have little impact, why bother? If something is easy and will have a high impact, we should do it now!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If the Impact-Effort Grid is up on the wall, individuals can take their three top priorities and place them on the grid where they feel is appropriate.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The group can review and see how it looks.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Do we like what we see? Anything missing? 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What does this tell us about our priorities?</a:t>
            </a:r>
            <a:endParaRPr lang="en-US" i="1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93797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This work can be done over a long period. At minimum, 2 days should be allowed for groups to work through these slides/tasks.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1063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**Objectives are usually achieved within the timeframe of the strategic plan – not necessarily the goals.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Based on the work we have done so far, what is our primary goal?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What are our objectives?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Work in groups and all together to develop goal and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94432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ＭＳ Ｐゴシック" pitchFamily="34" charset="-128"/>
              </a:rPr>
              <a:t>Review objectives to ensure they are SMART.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5181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Remember: a strategic plan is a living document!</a:t>
            </a:r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7904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>
                <a:latin typeface="Arial" charset="0"/>
                <a:ea typeface="ＭＳ Ｐゴシック" pitchFamily="34" charset="-128"/>
              </a:rPr>
              <a:t>What is strategy?</a:t>
            </a:r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955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Strategy is the path that takes us from where we are now to where we want to be. 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Q: What is a strategic plan?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2575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ea typeface="ＭＳ Ｐゴシック" pitchFamily="34" charset="-128"/>
              </a:rPr>
              <a:t>A strategic plan makes sure that all members of the organization are on the same page.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It answers: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Where are we now?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Where do we need to be?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How will 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we get there?</a:t>
            </a: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 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It is a written, decision-making tool.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5029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Over time, an organization must monitor changes in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the environment and assess whether its assumptions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remain essentially valid.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Not a substitute for judgment or 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leadership: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strategic planning can only support the intuition,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reasoning, and judgment of the people involved.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Rarely a smooth, predictable, linear process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: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It is a creative process that requires flexibility as you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Arial" charset="0"/>
                <a:ea typeface="ＭＳ Ｐゴシック" pitchFamily="34" charset="-128"/>
              </a:rPr>
              <a:t>work through its various phases – do not go in a straight line.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1976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Iterative process—you can go back and forth.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There are different ways to develop and structure a plan—you have to do what is right for you. Typically, these are the components.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3401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Be willing to question: 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Just because something has always been done that way, doesn</a:t>
            </a:r>
            <a:r>
              <a:rPr lang="en-CA" altLang="en-US" dirty="0" smtClean="0">
                <a:latin typeface="Arial" charset="0"/>
                <a:ea typeface="ＭＳ Ｐゴシック" pitchFamily="34" charset="-128"/>
              </a:rPr>
              <a:t>’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t mean it</a:t>
            </a:r>
            <a:r>
              <a:rPr lang="en-CA" altLang="en-US" dirty="0" smtClean="0">
                <a:latin typeface="Arial" charset="0"/>
                <a:ea typeface="ＭＳ Ｐゴシック" pitchFamily="34" charset="-128"/>
              </a:rPr>
              <a:t>’</a:t>
            </a:r>
            <a:r>
              <a:rPr lang="en-CA" dirty="0" smtClean="0">
                <a:latin typeface="Arial" charset="0"/>
                <a:ea typeface="ＭＳ Ｐゴシック" pitchFamily="34" charset="-128"/>
              </a:rPr>
              <a:t>s the best. </a:t>
            </a:r>
          </a:p>
          <a:p>
            <a:endParaRPr lang="en-US" dirty="0" smtClean="0">
              <a:latin typeface="Arial" charset="0"/>
              <a:ea typeface="ＭＳ Ｐゴシック" pitchFamily="34" charset="-128"/>
            </a:endParaRPr>
          </a:p>
          <a:p>
            <a:r>
              <a:rPr lang="en-US" dirty="0" smtClean="0">
                <a:latin typeface="Arial" charset="0"/>
                <a:ea typeface="ＭＳ Ｐゴシック" pitchFamily="34" charset="-128"/>
              </a:rPr>
              <a:t>Produce a document: It is a symbol of accomplishment as well as a guide for your activities</a:t>
            </a:r>
            <a:endParaRPr lang="en-CA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9385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B06E4-D905-4871-A3E2-B23DB836BBF1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98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87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87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162997A-2B11-4E30-9AC6-22856DB4ACB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r>
              <a:rPr lang="en-US" sz="900" dirty="0" smtClean="0">
                <a:latin typeface="Calibri" panose="020F0502020204030204" pitchFamily="34" charset="0"/>
              </a:rPr>
              <a:t>October 2015</a:t>
            </a:r>
            <a:endParaRPr lang="en-CA" sz="900" dirty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23399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5400" b="1" cap="all" dirty="0" smtClean="0">
                <a:latin typeface="Calibri" panose="020F0502020204030204" pitchFamily="34" charset="0"/>
              </a:rPr>
              <a:t>Strategic Planning</a:t>
            </a:r>
            <a:endParaRPr lang="en-CA" sz="5400" b="1" cap="all" dirty="0">
              <a:latin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52400" y="4038600"/>
            <a:ext cx="6400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900" dirty="0" smtClean="0">
                <a:latin typeface="Calibri" panose="020F0502020204030204" pitchFamily="34" charset="0"/>
              </a:rPr>
              <a:t>Prepared by:</a:t>
            </a:r>
          </a:p>
          <a:p>
            <a:pPr algn="l"/>
            <a:r>
              <a:rPr lang="en-US" dirty="0" smtClean="0">
                <a:latin typeface="Calibri" panose="020F0502020204030204" pitchFamily="34" charset="0"/>
              </a:rPr>
              <a:t>Strategic Cancer Initiatives</a:t>
            </a:r>
          </a:p>
          <a:p>
            <a:pPr algn="l"/>
            <a:r>
              <a:rPr lang="en-US" dirty="0" smtClean="0">
                <a:latin typeface="Calibri" panose="020F0502020204030204" pitchFamily="34" charset="0"/>
              </a:rPr>
              <a:t>Aboriginal Health &amp; Community Wellness</a:t>
            </a:r>
          </a:p>
          <a:p>
            <a:pPr algn="l"/>
            <a:r>
              <a:rPr lang="en-US" dirty="0" smtClean="0">
                <a:latin typeface="Calibri" panose="020F0502020204030204" pitchFamily="34" charset="0"/>
              </a:rPr>
              <a:t>Department of Health and Social Services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1027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166812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166812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9" y="214874"/>
            <a:ext cx="2704914" cy="85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 smtClean="0"/>
              <a:t>Vision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What does success look like?</a:t>
            </a:r>
          </a:p>
        </p:txBody>
      </p:sp>
    </p:spTree>
    <p:extLst>
      <p:ext uri="{BB962C8B-B14F-4D97-AF65-F5344CB8AC3E}">
        <p14:creationId xmlns:p14="http://schemas.microsoft.com/office/powerpoint/2010/main" val="60993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6" descr="newspap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083" r="-22083"/>
          <a:stretch>
            <a:fillRect/>
          </a:stretch>
        </p:blipFill>
        <p:spPr>
          <a:xfrm>
            <a:off x="838200" y="581025"/>
            <a:ext cx="7380167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16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mtClean="0">
                <a:latin typeface="Arial" charset="0"/>
              </a:rPr>
              <a:t>Questions</a:t>
            </a:r>
            <a:endParaRPr lang="en-CA" dirty="0">
              <a:latin typeface="Arial" charset="0"/>
            </a:endParaRPr>
          </a:p>
        </p:txBody>
      </p:sp>
      <p:graphicFrame>
        <p:nvGraphicFramePr>
          <p:cNvPr id="3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4401677"/>
              </p:ext>
            </p:extLst>
          </p:nvPr>
        </p:nvGraphicFramePr>
        <p:xfrm>
          <a:off x="1066800" y="1295400"/>
          <a:ext cx="7620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509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 smtClean="0"/>
              <a:t>mission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Why do we exist?</a:t>
            </a:r>
          </a:p>
        </p:txBody>
      </p:sp>
    </p:spTree>
    <p:extLst>
      <p:ext uri="{BB962C8B-B14F-4D97-AF65-F5344CB8AC3E}">
        <p14:creationId xmlns:p14="http://schemas.microsoft.com/office/powerpoint/2010/main" val="46206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smtClean="0"/>
              <a:t>Our reason for being</a:t>
            </a:r>
            <a:endParaRPr lang="en-US" b="1" dirty="0"/>
          </a:p>
        </p:txBody>
      </p:sp>
      <p:sp>
        <p:nvSpPr>
          <p:cNvPr id="3" name="Content Placeholder 5"/>
          <p:cNvSpPr txBox="1">
            <a:spLocks/>
          </p:cNvSpPr>
          <p:nvPr/>
        </p:nvSpPr>
        <p:spPr>
          <a:xfrm>
            <a:off x="457200" y="1673225"/>
            <a:ext cx="4038600" cy="47180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ea typeface="ＭＳ Ｐゴシック" pitchFamily="34" charset="-128"/>
              </a:rPr>
              <a:t>Communicate to the world what we do and why</a:t>
            </a:r>
          </a:p>
          <a:p>
            <a:endParaRPr lang="en-US" sz="2400" dirty="0" smtClean="0">
              <a:ea typeface="ＭＳ Ｐゴシック" pitchFamily="34" charset="-128"/>
            </a:endParaRPr>
          </a:p>
          <a:p>
            <a:r>
              <a:rPr lang="en-US" sz="2400" dirty="0" smtClean="0">
                <a:ea typeface="ＭＳ Ｐゴシック" pitchFamily="34" charset="-128"/>
              </a:rPr>
              <a:t>Different from goals or objectives</a:t>
            </a:r>
          </a:p>
          <a:p>
            <a:endParaRPr lang="en-US" sz="2400" dirty="0" smtClean="0">
              <a:ea typeface="ＭＳ Ｐゴシック" pitchFamily="34" charset="-128"/>
            </a:endParaRPr>
          </a:p>
          <a:p>
            <a:r>
              <a:rPr lang="en-US" sz="2400" dirty="0" smtClean="0">
                <a:ea typeface="ＭＳ Ｐゴシック" pitchFamily="34" charset="-128"/>
              </a:rPr>
              <a:t>Balance the head and the heart—inspire!</a:t>
            </a:r>
          </a:p>
          <a:p>
            <a:endParaRPr lang="en-US" sz="2400" dirty="0" smtClean="0">
              <a:ea typeface="ＭＳ Ｐゴシック" pitchFamily="34" charset="-128"/>
            </a:endParaRPr>
          </a:p>
          <a:p>
            <a:endParaRPr lang="en-US" sz="2400" dirty="0" smtClean="0">
              <a:ea typeface="ＭＳ Ｐゴシック" pitchFamily="34" charset="-128"/>
            </a:endParaRPr>
          </a:p>
          <a:p>
            <a:endParaRPr lang="en-US" sz="2400" dirty="0" smtClean="0">
              <a:ea typeface="ＭＳ Ｐゴシック" pitchFamily="34" charset="-128"/>
            </a:endParaRPr>
          </a:p>
        </p:txBody>
      </p:sp>
      <p:pic>
        <p:nvPicPr>
          <p:cNvPr id="4" name="Content Placeholder 7" descr="5W's+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3386" y="2002465"/>
            <a:ext cx="4106136" cy="28860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12188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cap="all" dirty="0"/>
              <a:t>Assessing our environment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Where do we find ourselves?</a:t>
            </a:r>
          </a:p>
        </p:txBody>
      </p:sp>
    </p:spTree>
    <p:extLst>
      <p:ext uri="{BB962C8B-B14F-4D97-AF65-F5344CB8AC3E}">
        <p14:creationId xmlns:p14="http://schemas.microsoft.com/office/powerpoint/2010/main" val="1253414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SWOT</a:t>
            </a:r>
            <a:endParaRPr lang="en-US" b="1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988656"/>
              </p:ext>
            </p:extLst>
          </p:nvPr>
        </p:nvGraphicFramePr>
        <p:xfrm>
          <a:off x="457202" y="1371600"/>
          <a:ext cx="8229597" cy="434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294"/>
                <a:gridCol w="3707904"/>
                <a:gridCol w="3962399"/>
              </a:tblGrid>
              <a:tr h="2060899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/>
                        <a:t>Internal</a:t>
                      </a:r>
                      <a:endParaRPr lang="en-US" sz="2400" b="0" i="0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Strengths</a:t>
                      </a:r>
                    </a:p>
                    <a:p>
                      <a:pPr algn="ctr"/>
                      <a:endParaRPr lang="en-US" sz="1200" b="1" dirty="0" smtClean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What do we do well?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What internal resources do we have (knowledge,</a:t>
                      </a:r>
                      <a:r>
                        <a:rPr lang="en-US" sz="1800" baseline="0" dirty="0" smtClean="0"/>
                        <a:t> reputation, skills, things)?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Weaknesses</a:t>
                      </a:r>
                    </a:p>
                    <a:p>
                      <a:pPr algn="ctr"/>
                      <a:endParaRPr lang="en-US" sz="1200" b="1" dirty="0" smtClean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What could</a:t>
                      </a:r>
                      <a:r>
                        <a:rPr lang="en-US" sz="1800" baseline="0" dirty="0" smtClean="0"/>
                        <a:t> we do better?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baseline="0" dirty="0" smtClean="0"/>
                        <a:t>What do we lack?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baseline="0" dirty="0" smtClean="0"/>
                        <a:t>Do we have limited resources?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282501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/>
                        <a:t>External</a:t>
                      </a:r>
                      <a:endParaRPr lang="en-US" sz="2400" b="0" i="0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/>
                    </a:p>
                    <a:p>
                      <a:pPr algn="ctr"/>
                      <a:r>
                        <a:rPr lang="en-US" sz="1800" b="1" dirty="0" smtClean="0"/>
                        <a:t>Opportunities</a:t>
                      </a:r>
                    </a:p>
                    <a:p>
                      <a:pPr algn="ctr"/>
                      <a:endParaRPr lang="en-US" sz="1800" b="1" dirty="0" smtClean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What opportunities can we take advantage</a:t>
                      </a:r>
                      <a:r>
                        <a:rPr lang="en-US" sz="1800" baseline="0" dirty="0" smtClean="0"/>
                        <a:t> of?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baseline="0" dirty="0" smtClean="0"/>
                        <a:t>Is there a great need for services we can provide?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/>
                    </a:p>
                    <a:p>
                      <a:pPr algn="ctr"/>
                      <a:r>
                        <a:rPr lang="en-US" sz="1800" b="1" dirty="0" smtClean="0"/>
                        <a:t>Threats</a:t>
                      </a:r>
                    </a:p>
                    <a:p>
                      <a:pPr algn="ctr"/>
                      <a:endParaRPr lang="en-US" sz="1800" b="1" dirty="0" smtClean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Do we have any competitors?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Do</a:t>
                      </a:r>
                      <a:r>
                        <a:rPr lang="en-US" sz="1800" baseline="0" dirty="0" smtClean="0"/>
                        <a:t> we face any challenges that make it hard for us to do our work?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015652" y="2591042"/>
            <a:ext cx="1469913" cy="1664573"/>
            <a:chOff x="4016978" y="3301380"/>
            <a:chExt cx="1469913" cy="1665758"/>
          </a:xfrm>
        </p:grpSpPr>
        <p:sp>
          <p:nvSpPr>
            <p:cNvPr id="5" name="Rectangle 4"/>
            <p:cNvSpPr/>
            <p:nvPr/>
          </p:nvSpPr>
          <p:spPr>
            <a:xfrm>
              <a:off x="4038600" y="3301380"/>
              <a:ext cx="684934" cy="923330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CA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016978" y="4038599"/>
              <a:ext cx="766557" cy="923988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CA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ea typeface="ＭＳ Ｐゴシック" charset="0"/>
                  <a:cs typeface="ＭＳ Ｐゴシック" charset="0"/>
                </a:rPr>
                <a:t>O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648200" y="3301380"/>
              <a:ext cx="838691" cy="923330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CA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ea typeface="ＭＳ Ｐゴシック" charset="0"/>
                  <a:cs typeface="ＭＳ Ｐゴシック" charset="0"/>
                </a:rPr>
                <a:t>W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867031" y="4043150"/>
              <a:ext cx="474809" cy="923988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CA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ea typeface="ＭＳ Ｐゴシック" charset="0"/>
                  <a:cs typeface="ＭＳ Ｐゴシック" charset="0"/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6825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mtClean="0">
                <a:latin typeface="Arial" charset="0"/>
              </a:rPr>
              <a:t>Questions</a:t>
            </a:r>
            <a:endParaRPr lang="en-CA" dirty="0">
              <a:latin typeface="Arial" charset="0"/>
            </a:endParaRPr>
          </a:p>
        </p:txBody>
      </p:sp>
      <p:graphicFrame>
        <p:nvGraphicFramePr>
          <p:cNvPr id="3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644322"/>
              </p:ext>
            </p:extLst>
          </p:nvPr>
        </p:nvGraphicFramePr>
        <p:xfrm>
          <a:off x="978195" y="1219200"/>
          <a:ext cx="7696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0858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/>
              <a:t>Setting priorities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How can we be most effective?</a:t>
            </a:r>
          </a:p>
        </p:txBody>
      </p:sp>
    </p:spTree>
    <p:extLst>
      <p:ext uri="{BB962C8B-B14F-4D97-AF65-F5344CB8AC3E}">
        <p14:creationId xmlns:p14="http://schemas.microsoft.com/office/powerpoint/2010/main" val="396142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Impact-Effort Grid</a:t>
            </a:r>
            <a:endParaRPr lang="en-US" b="1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085078"/>
              </p:ext>
            </p:extLst>
          </p:nvPr>
        </p:nvGraphicFramePr>
        <p:xfrm>
          <a:off x="1828800" y="1723261"/>
          <a:ext cx="5867400" cy="4220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294"/>
                <a:gridCol w="2716389"/>
                <a:gridCol w="2770717"/>
              </a:tblGrid>
              <a:tr h="1801072"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Difficult</a:t>
                      </a:r>
                      <a:r>
                        <a:rPr lang="en-US" i="0" baseline="0" dirty="0" smtClean="0"/>
                        <a:t> to do</a:t>
                      </a:r>
                      <a:endParaRPr lang="en-US" i="0" dirty="0"/>
                    </a:p>
                  </a:txBody>
                  <a:tcPr vert="vert270">
                    <a:lnL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baseline="0" dirty="0" smtClean="0">
                          <a:latin typeface="Comic Sans MS"/>
                          <a:cs typeface="Comic Sans MS"/>
                        </a:rPr>
                        <a:t>How?</a:t>
                      </a:r>
                      <a:endParaRPr lang="en-US" sz="4400" baseline="0" dirty="0" smtClean="0">
                        <a:latin typeface="Comic Sans MS"/>
                        <a:cs typeface="Comic Sans MS"/>
                      </a:endParaRP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4400" dirty="0">
                        <a:latin typeface="Comic Sans MS"/>
                        <a:cs typeface="Comic Sans MS"/>
                      </a:endParaRPr>
                    </a:p>
                  </a:txBody>
                  <a:tcPr anchor="b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023027">
                <a:tc>
                  <a:txBody>
                    <a:bodyPr/>
                    <a:lstStyle/>
                    <a:p>
                      <a:pPr algn="ctr"/>
                      <a:r>
                        <a:rPr lang="en-US" i="0" dirty="0" smtClean="0"/>
                        <a:t>Easy to do</a:t>
                      </a:r>
                      <a:endParaRPr lang="en-US" i="0" dirty="0"/>
                    </a:p>
                  </a:txBody>
                  <a:tcPr vert="vert270">
                    <a:lnL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latin typeface="Comic Sans MS"/>
                          <a:cs typeface="Comic Sans MS"/>
                        </a:rPr>
                        <a:t>Now</a:t>
                      </a:r>
                      <a:endParaRPr lang="en-US" sz="4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latin typeface="Comic Sans MS"/>
                          <a:cs typeface="Comic Sans MS"/>
                        </a:rPr>
                        <a:t>Wow!</a:t>
                      </a:r>
                      <a:endParaRPr lang="en-US" sz="4400" dirty="0"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C26"/>
                    </a:solidFill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algn="ctr"/>
                      <a:endParaRPr lang="en-US" i="0" dirty="0"/>
                    </a:p>
                  </a:txBody>
                  <a:tcPr vert="vert27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2000" i="0" dirty="0" smtClean="0"/>
                        <a:t>Low impact</a:t>
                      </a:r>
                      <a:endParaRPr lang="en-US" sz="2000" i="0" dirty="0"/>
                    </a:p>
                  </a:txBody>
                  <a:tcPr>
                    <a:lnL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2000" i="0" dirty="0" smtClean="0"/>
                        <a:t>High impact</a:t>
                      </a:r>
                      <a:endParaRPr lang="en-US" sz="2000" i="0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 flipH="1" flipV="1">
            <a:off x="2209800" y="1411373"/>
            <a:ext cx="30126" cy="41148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>
            <a:outerShdw blurRad="38100" dist="25401" dir="2700000" algn="br" rotWithShape="0">
              <a:srgbClr val="808080">
                <a:alpha val="5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>
            <a:off x="2209800" y="5521410"/>
            <a:ext cx="5806263" cy="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ffectLst>
            <a:outerShdw blurRad="38100" dist="25401" dir="2700000" algn="br" rotWithShape="0">
              <a:srgbClr val="808080">
                <a:alpha val="5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16705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What we will </a:t>
            </a:r>
            <a:r>
              <a:rPr lang="en-US" b="1" dirty="0" smtClean="0">
                <a:cs typeface="Calibri"/>
              </a:rPr>
              <a:t>do?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ea typeface="ＭＳ Ｐゴシック" pitchFamily="34" charset="-128"/>
                <a:cs typeface="Calibri" pitchFamily="34" charset="0"/>
              </a:rPr>
              <a:t>Develop a strategic plan that is directly informed by our own wisdom and </a:t>
            </a:r>
            <a:r>
              <a:rPr lang="en-CA" dirty="0" smtClean="0">
                <a:ea typeface="ＭＳ Ｐゴシック" pitchFamily="34" charset="-128"/>
                <a:cs typeface="Calibri" pitchFamily="34" charset="0"/>
              </a:rPr>
              <a:t>experiences</a:t>
            </a:r>
            <a:endParaRPr lang="en-CA" dirty="0">
              <a:ea typeface="ＭＳ Ｐゴシック" pitchFamily="34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353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/>
              <a:t>Goals &amp; objectives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How does it all fit together?</a:t>
            </a:r>
          </a:p>
        </p:txBody>
      </p:sp>
    </p:spTree>
    <p:extLst>
      <p:ext uri="{BB962C8B-B14F-4D97-AF65-F5344CB8AC3E}">
        <p14:creationId xmlns:p14="http://schemas.microsoft.com/office/powerpoint/2010/main" val="2515934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Goals vs. Objectives</a:t>
            </a:r>
            <a:endParaRPr lang="en-US" b="1" dirty="0"/>
          </a:p>
        </p:txBody>
      </p:sp>
      <p:sp>
        <p:nvSpPr>
          <p:cNvPr id="3" name="Text Placeholder 4"/>
          <p:cNvSpPr txBox="1">
            <a:spLocks/>
          </p:cNvSpPr>
          <p:nvPr/>
        </p:nvSpPr>
        <p:spPr>
          <a:xfrm>
            <a:off x="228600" y="1722437"/>
            <a:ext cx="3932238" cy="639763"/>
          </a:xfrm>
          <a:prstGeom prst="rect">
            <a:avLst/>
          </a:prstGeom>
          <a:ln w="9525"/>
          <a:extLst>
            <a:ext uri="{91240B29-F687-4F45-9708-019B960494DF}">
              <a14:hiddenLine xmlns:a14="http://schemas.microsoft.com/office/drawing/2010/main" w="4445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Goal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533400" y="2286000"/>
            <a:ext cx="3932238" cy="3505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 smtClean="0"/>
              <a:t>A greater purpose</a:t>
            </a:r>
          </a:p>
          <a:p>
            <a:pPr>
              <a:defRPr/>
            </a:pPr>
            <a:r>
              <a:rPr lang="en-US" sz="2000" dirty="0" smtClean="0"/>
              <a:t>A long-term outcome</a:t>
            </a:r>
          </a:p>
          <a:p>
            <a:pPr>
              <a:defRPr/>
            </a:pPr>
            <a:r>
              <a:rPr lang="en-US" sz="2000" dirty="0" smtClean="0"/>
              <a:t>May not be easy to measure</a:t>
            </a:r>
          </a:p>
          <a:p>
            <a:pPr marL="0" indent="0">
              <a:buFont typeface="Arial" charset="0"/>
              <a:buNone/>
              <a:defRPr/>
            </a:pPr>
            <a:endParaRPr lang="en-US" sz="2000" dirty="0" smtClean="0"/>
          </a:p>
          <a:p>
            <a:pPr marL="0" indent="0">
              <a:buFont typeface="Arial" charset="0"/>
              <a:buNone/>
              <a:defRPr/>
            </a:pPr>
            <a:endParaRPr lang="en-US" sz="1100" i="1" dirty="0" smtClean="0">
              <a:solidFill>
                <a:srgbClr val="0000FF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3"/>
                </a:solidFill>
              </a:rPr>
              <a:t>[Example: Support NWT residents to make healthy lifestyle choices that reduce their risk of cancer.]</a:t>
            </a:r>
            <a:endParaRPr lang="en-US" sz="2000" i="1" dirty="0">
              <a:solidFill>
                <a:schemeClr val="accent3"/>
              </a:solidFill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>
          <a:xfrm>
            <a:off x="4572000" y="1722437"/>
            <a:ext cx="3932237" cy="6397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Objective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Content Placeholder 7"/>
          <p:cNvSpPr txBox="1">
            <a:spLocks/>
          </p:cNvSpPr>
          <p:nvPr/>
        </p:nvSpPr>
        <p:spPr>
          <a:xfrm>
            <a:off x="4830763" y="2286000"/>
            <a:ext cx="3779837" cy="3505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 smtClean="0"/>
              <a:t>A specific, short-term action that will contribute to achieving a goal</a:t>
            </a:r>
          </a:p>
          <a:p>
            <a:pPr>
              <a:defRPr/>
            </a:pPr>
            <a:r>
              <a:rPr lang="en-US" sz="2000" dirty="0" smtClean="0"/>
              <a:t>Must be measurable</a:t>
            </a:r>
          </a:p>
          <a:p>
            <a:pPr marL="0" indent="0">
              <a:buFont typeface="Arial" charset="0"/>
              <a:buNone/>
              <a:defRPr/>
            </a:pPr>
            <a:endParaRPr lang="en-US" sz="1400" dirty="0" smtClean="0"/>
          </a:p>
          <a:p>
            <a:pPr marL="0" indent="0">
              <a:buFont typeface="Arial" charset="0"/>
              <a:buNone/>
              <a:defRPr/>
            </a:pPr>
            <a:endParaRPr lang="en-US" sz="1800" dirty="0" smtClean="0">
              <a:solidFill>
                <a:schemeClr val="accent3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3"/>
                </a:solidFill>
              </a:rPr>
              <a:t>[Example: Create a website with accurate and current information about cancer risk factors.]</a:t>
            </a:r>
            <a:endParaRPr lang="en-US" sz="2000" i="1" dirty="0">
              <a:solidFill>
                <a:schemeClr val="accent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419600" y="1676400"/>
            <a:ext cx="0" cy="411480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15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SMART objectives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S</a:t>
            </a:r>
            <a:r>
              <a:rPr lang="en-US" sz="2000" dirty="0" smtClean="0">
                <a:ea typeface="ＭＳ Ｐゴシック" pitchFamily="34" charset="-128"/>
              </a:rPr>
              <a:t>pecific – Who? What? Where? How?</a:t>
            </a:r>
          </a:p>
          <a:p>
            <a:pPr marL="0" indent="0">
              <a:buFont typeface="Arial" charset="0"/>
              <a:buNone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M</a:t>
            </a:r>
            <a:r>
              <a:rPr lang="en-US" sz="2000" dirty="0" smtClean="0">
                <a:ea typeface="ＭＳ Ｐゴシック" pitchFamily="34" charset="-128"/>
              </a:rPr>
              <a:t>easurable – How many? How can this be measured?</a:t>
            </a:r>
          </a:p>
          <a:p>
            <a:pPr marL="0" indent="0">
              <a:buFont typeface="Arial" charset="0"/>
              <a:buNone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A</a:t>
            </a:r>
            <a:r>
              <a:rPr lang="en-US" sz="2000" dirty="0" smtClean="0">
                <a:ea typeface="ＭＳ Ｐゴシック" pitchFamily="34" charset="-128"/>
              </a:rPr>
              <a:t>chievable – Is it possible?</a:t>
            </a:r>
          </a:p>
          <a:p>
            <a:pPr marL="0" indent="0">
              <a:buFont typeface="Arial" charset="0"/>
              <a:buNone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R</a:t>
            </a:r>
            <a:r>
              <a:rPr lang="en-US" sz="2000" dirty="0" smtClean="0">
                <a:ea typeface="ＭＳ Ｐゴシック" pitchFamily="34" charset="-128"/>
              </a:rPr>
              <a:t>ealistic – Is it possible given our time and resources available?</a:t>
            </a:r>
          </a:p>
          <a:p>
            <a:pPr marL="0" indent="0">
              <a:buFont typeface="Arial" charset="0"/>
              <a:buNone/>
            </a:pP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ea typeface="ＭＳ Ｐゴシック" pitchFamily="34" charset="-128"/>
              </a:rPr>
              <a:t>T</a:t>
            </a:r>
            <a:r>
              <a:rPr lang="en-US" sz="2000" dirty="0" err="1" smtClean="0">
                <a:ea typeface="ＭＳ Ｐゴシック" pitchFamily="34" charset="-128"/>
              </a:rPr>
              <a:t>imebound</a:t>
            </a:r>
            <a:r>
              <a:rPr lang="en-US" sz="2000" dirty="0" smtClean="0">
                <a:ea typeface="ＭＳ Ｐゴシック" pitchFamily="34" charset="-128"/>
              </a:rPr>
              <a:t> – When?</a:t>
            </a:r>
          </a:p>
          <a:p>
            <a:pPr marL="0" indent="0">
              <a:buFont typeface="Arial" charset="0"/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pPr marL="0" indent="0">
              <a:buFont typeface="Arial" charset="0"/>
              <a:buNone/>
            </a:pPr>
            <a:r>
              <a:rPr lang="en-US" sz="2000" dirty="0" smtClean="0">
                <a:ea typeface="ＭＳ Ｐゴシック" pitchFamily="34" charset="-128"/>
              </a:rPr>
              <a:t>Each objective should be written in precise terms that leave no room for misinterpretation. </a:t>
            </a:r>
          </a:p>
          <a:p>
            <a:pPr marL="0" indent="0">
              <a:buFont typeface="Arial" charset="0"/>
              <a:buNone/>
            </a:pPr>
            <a:endParaRPr lang="en-US" sz="1000" dirty="0" smtClean="0">
              <a:ea typeface="ＭＳ Ｐゴシック" pitchFamily="34" charset="-128"/>
            </a:endParaRPr>
          </a:p>
          <a:p>
            <a:pPr marL="0" indent="0">
              <a:buFont typeface="Arial" charset="0"/>
              <a:buNone/>
            </a:pPr>
            <a:endParaRPr lang="en-US" sz="1000" dirty="0" smtClean="0">
              <a:ea typeface="ＭＳ Ｐゴシック" pitchFamily="34" charset="-128"/>
            </a:endParaRPr>
          </a:p>
          <a:p>
            <a:pPr marL="0" indent="0">
              <a:buFont typeface="Arial" charset="0"/>
              <a:buNone/>
            </a:pPr>
            <a:r>
              <a:rPr lang="en-US" sz="2000" i="1" dirty="0" smtClean="0">
                <a:solidFill>
                  <a:schemeClr val="accent3"/>
                </a:solidFill>
                <a:ea typeface="ＭＳ Ｐゴシック" pitchFamily="34" charset="-128"/>
              </a:rPr>
              <a:t>[Example: Within 12 months, we will team with the local health centre to recruit at least 20 men and women for colorectal cancer screening.]</a:t>
            </a:r>
          </a:p>
          <a:p>
            <a:pPr marL="0" indent="0">
              <a:buFont typeface="Arial" charset="0"/>
              <a:buNone/>
            </a:pPr>
            <a:endParaRPr lang="en-US" sz="20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0034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/>
              <a:t>Next steps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ea typeface="ＭＳ Ｐゴシック" pitchFamily="34" charset="-128"/>
              </a:rPr>
              <a:t>What now?</a:t>
            </a:r>
          </a:p>
        </p:txBody>
      </p:sp>
    </p:spTree>
    <p:extLst>
      <p:ext uri="{BB962C8B-B14F-4D97-AF65-F5344CB8AC3E}">
        <p14:creationId xmlns:p14="http://schemas.microsoft.com/office/powerpoint/2010/main" val="3849828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http://blog.commlabindia.com/wp-content/uploads/2013/08/lean-implementation-train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947" y="1686147"/>
            <a:ext cx="3571653" cy="357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4"/>
          <p:cNvSpPr txBox="1">
            <a:spLocks/>
          </p:cNvSpPr>
          <p:nvPr/>
        </p:nvSpPr>
        <p:spPr>
          <a:xfrm>
            <a:off x="381000" y="1476153"/>
            <a:ext cx="8382000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Produce a document</a:t>
            </a:r>
          </a:p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Develop an action plan and implement</a:t>
            </a:r>
          </a:p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Monitor and evaluate</a:t>
            </a:r>
          </a:p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Share progress</a:t>
            </a:r>
          </a:p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Review and revise</a:t>
            </a:r>
          </a:p>
          <a:p>
            <a:pPr>
              <a:defRPr/>
            </a:pPr>
            <a:r>
              <a:rPr lang="en-US" sz="2400" dirty="0" smtClean="0">
                <a:ea typeface="ＭＳ Ｐゴシック" pitchFamily="34" charset="-128"/>
              </a:rPr>
              <a:t>Share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1050" dirty="0" smtClean="0">
              <a:ea typeface="ＭＳ Ｐゴシック" pitchFamily="34" charset="-128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1050" dirty="0" smtClean="0">
              <a:ea typeface="ＭＳ Ｐゴシック" pitchFamily="34" charset="-128"/>
            </a:endParaRPr>
          </a:p>
          <a:p>
            <a:pPr marL="0">
              <a:buFont typeface="Arial" pitchFamily="34" charset="0"/>
              <a:buNone/>
              <a:defRPr/>
            </a:pPr>
            <a:r>
              <a:rPr lang="en-US" sz="2400" dirty="0" smtClean="0">
                <a:ea typeface="ＭＳ Ｐゴシック" pitchFamily="34" charset="-128"/>
              </a:rPr>
              <a:t>Your new strategic plan will help to guide you in the difficult decisions you have to make as a committee—it will help you to identify the activities that best fit with your vision, mission, goals, and objectives.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Moving forward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3217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318420"/>
            <a:ext cx="9144000" cy="1446550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8800" b="1" dirty="0">
                <a:ln w="18000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3558354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Christina_Leeson\Desktop\Desktop\Look_Feel_LTAC\Pictur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3109">
            <a:off x="152399" y="1001783"/>
            <a:ext cx="8991601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243109">
            <a:off x="152400" y="1001783"/>
            <a:ext cx="8991600" cy="1347787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cap="all" dirty="0"/>
              <a:t>Strategic </a:t>
            </a:r>
            <a:r>
              <a:rPr lang="en-CA" b="1" cap="all" dirty="0" smtClean="0"/>
              <a:t>Planning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22313" y="3276600"/>
            <a:ext cx="7772400" cy="15001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ea typeface="ＭＳ Ｐゴシック" pitchFamily="34" charset="-128"/>
              </a:rPr>
              <a:t>What</a:t>
            </a:r>
            <a:r>
              <a:rPr lang="en-US" altLang="en-US" dirty="0" smtClean="0">
                <a:ea typeface="ＭＳ Ｐゴシック" pitchFamily="34" charset="-128"/>
              </a:rPr>
              <a:t>’</a:t>
            </a:r>
            <a:r>
              <a:rPr lang="en-US" dirty="0" smtClean="0">
                <a:ea typeface="ＭＳ Ｐゴシック" pitchFamily="34" charset="-128"/>
              </a:rPr>
              <a:t>s this all about?</a:t>
            </a:r>
          </a:p>
        </p:txBody>
      </p:sp>
    </p:spTree>
    <p:extLst>
      <p:ext uri="{BB962C8B-B14F-4D97-AF65-F5344CB8AC3E}">
        <p14:creationId xmlns:p14="http://schemas.microsoft.com/office/powerpoint/2010/main" val="32304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8069263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90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What is strategy?</a:t>
            </a:r>
            <a:endParaRPr lang="en-US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4038600" cy="47180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ea typeface="ＭＳ Ｐゴシック" pitchFamily="34" charset="-128"/>
                <a:cs typeface="Calibri" pitchFamily="34" charset="0"/>
              </a:rPr>
              <a:t>How an organization meets its needs and objectives</a:t>
            </a:r>
          </a:p>
          <a:p>
            <a:r>
              <a:rPr lang="en-US" sz="2800" dirty="0" smtClean="0">
                <a:ea typeface="ＭＳ Ｐゴシック" pitchFamily="34" charset="-128"/>
                <a:cs typeface="Calibri" pitchFamily="34" charset="0"/>
              </a:rPr>
              <a:t>Strategy helps to:</a:t>
            </a:r>
          </a:p>
          <a:p>
            <a:pPr lvl="1"/>
            <a:r>
              <a:rPr lang="en-US" sz="2400" dirty="0" smtClean="0">
                <a:ea typeface="ＭＳ Ｐゴシック" pitchFamily="34" charset="-128"/>
                <a:cs typeface="Calibri" pitchFamily="34" charset="0"/>
              </a:rPr>
              <a:t>Establish priorities</a:t>
            </a:r>
          </a:p>
          <a:p>
            <a:pPr lvl="1"/>
            <a:r>
              <a:rPr lang="en-US" sz="2400" dirty="0" smtClean="0">
                <a:ea typeface="ＭＳ Ｐゴシック" pitchFamily="34" charset="-128"/>
                <a:cs typeface="Calibri" pitchFamily="34" charset="0"/>
              </a:rPr>
              <a:t>Choose actions</a:t>
            </a:r>
          </a:p>
          <a:p>
            <a:pPr lvl="1"/>
            <a:r>
              <a:rPr lang="en-US" sz="2400" dirty="0" smtClean="0">
                <a:ea typeface="ＭＳ Ｐゴシック" pitchFamily="34" charset="-128"/>
                <a:cs typeface="Calibri" pitchFamily="34" charset="0"/>
              </a:rPr>
              <a:t>Create a plan</a:t>
            </a:r>
          </a:p>
          <a:p>
            <a:pPr lvl="1"/>
            <a:r>
              <a:rPr lang="en-US" sz="2400" dirty="0" smtClean="0">
                <a:ea typeface="ＭＳ Ｐゴシック" pitchFamily="34" charset="-128"/>
                <a:cs typeface="Calibri" pitchFamily="34" charset="0"/>
              </a:rPr>
              <a:t>Allocate resources</a:t>
            </a:r>
          </a:p>
          <a:p>
            <a:pPr lvl="1"/>
            <a:r>
              <a:rPr lang="en-US" sz="2400" dirty="0" smtClean="0">
                <a:ea typeface="ＭＳ Ｐゴシック" pitchFamily="34" charset="-128"/>
                <a:cs typeface="Calibri" pitchFamily="34" charset="0"/>
              </a:rPr>
              <a:t>Be proactive</a:t>
            </a:r>
          </a:p>
          <a:p>
            <a:pPr lvl="1"/>
            <a:endParaRPr lang="en-US" sz="2400" dirty="0" smtClean="0">
              <a:ea typeface="ＭＳ Ｐゴシック" pitchFamily="34" charset="-128"/>
              <a:cs typeface="Calibri" pitchFamily="34" charset="0"/>
            </a:endParaRPr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692402"/>
            <a:ext cx="3733800" cy="4362206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727068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What is a strategic plan?</a:t>
            </a:r>
            <a:endParaRPr lang="en-US" b="1" dirty="0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648200" y="1825625"/>
            <a:ext cx="4191000" cy="41179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ea typeface="ＭＳ Ｐゴシック" pitchFamily="34" charset="-128"/>
                <a:cs typeface="Calibri" pitchFamily="34" charset="0"/>
              </a:rPr>
              <a:t>A document that says why an organization exists, what it aims to do, and how it will do it</a:t>
            </a:r>
          </a:p>
          <a:p>
            <a:r>
              <a:rPr lang="en-US" sz="2800" dirty="0" smtClean="0">
                <a:ea typeface="ＭＳ Ｐゴシック" pitchFamily="34" charset="-128"/>
                <a:cs typeface="Calibri" pitchFamily="34" charset="0"/>
              </a:rPr>
              <a:t>It helps to focus the organization</a:t>
            </a:r>
            <a:r>
              <a:rPr lang="en-US" altLang="en-US" sz="2800" dirty="0" smtClean="0">
                <a:ea typeface="ＭＳ Ｐゴシック" pitchFamily="34" charset="-128"/>
                <a:cs typeface="Calibri" pitchFamily="34" charset="0"/>
              </a:rPr>
              <a:t>’</a:t>
            </a:r>
            <a:r>
              <a:rPr lang="en-US" sz="2800" dirty="0" smtClean="0">
                <a:ea typeface="ＭＳ Ｐゴシック" pitchFamily="34" charset="-128"/>
                <a:cs typeface="Calibri" pitchFamily="34" charset="0"/>
              </a:rPr>
              <a:t>s vision and priorities</a:t>
            </a:r>
          </a:p>
          <a:p>
            <a:endParaRPr lang="en-US" sz="2800" dirty="0" smtClean="0">
              <a:ea typeface="ＭＳ Ｐゴシック" pitchFamily="34" charset="-128"/>
            </a:endParaRPr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265" y="1752600"/>
            <a:ext cx="3919735" cy="3733800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6942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533400"/>
            <a:ext cx="8839200" cy="99060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>
                <a:ea typeface="ＭＳ Ｐゴシック" pitchFamily="34" charset="-128"/>
              </a:rPr>
              <a:t>Strategic planning does not…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905000"/>
            <a:ext cx="8229600" cy="3581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ea typeface="ＭＳ Ｐゴシック" pitchFamily="34" charset="-128"/>
              </a:rPr>
              <a:t>Predict the future</a:t>
            </a:r>
          </a:p>
          <a:p>
            <a:r>
              <a:rPr lang="en-US" sz="2800" dirty="0" smtClean="0">
                <a:ea typeface="ＭＳ Ｐゴシック" pitchFamily="34" charset="-128"/>
              </a:rPr>
              <a:t>Replace good leadership and judgment</a:t>
            </a:r>
          </a:p>
          <a:p>
            <a:r>
              <a:rPr lang="en-US" sz="2800" dirty="0" smtClean="0">
                <a:ea typeface="ＭＳ Ｐゴシック" pitchFamily="34" charset="-128"/>
              </a:rPr>
              <a:t>Follow a smooth, straightforward process</a:t>
            </a:r>
          </a:p>
          <a:p>
            <a:endParaRPr lang="en-US" sz="2800" dirty="0" smtClean="0">
              <a:ea typeface="ＭＳ Ｐゴシック" pitchFamily="34" charset="-128"/>
            </a:endParaRPr>
          </a:p>
          <a:p>
            <a:endParaRPr lang="en-US" sz="2800" dirty="0" smtClean="0">
              <a:ea typeface="ＭＳ Ｐゴシック" pitchFamily="34" charset="-128"/>
            </a:endParaRPr>
          </a:p>
          <a:p>
            <a:pPr algn="ctr">
              <a:buFont typeface="Arial" charset="0"/>
              <a:buNone/>
            </a:pPr>
            <a:r>
              <a:rPr lang="en-US" sz="2800" dirty="0" smtClean="0">
                <a:ea typeface="ＭＳ Ｐゴシック" pitchFamily="34" charset="-128"/>
              </a:rPr>
              <a:t>A strategic plan is a living document — you can adapt it as needed!</a:t>
            </a:r>
          </a:p>
          <a:p>
            <a:endParaRPr lang="en-US" sz="28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708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b="1" dirty="0" smtClean="0"/>
              <a:t>Steps:</a:t>
            </a:r>
            <a:endParaRPr lang="en-US" b="1" dirty="0"/>
          </a:p>
        </p:txBody>
      </p:sp>
      <p:sp>
        <p:nvSpPr>
          <p:cNvPr id="3" name="Freeform 2"/>
          <p:cNvSpPr/>
          <p:nvPr/>
        </p:nvSpPr>
        <p:spPr>
          <a:xfrm>
            <a:off x="3934191" y="533400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73000">
                <a:srgbClr val="FBC243"/>
              </a:gs>
              <a:gs pos="100000">
                <a:srgbClr val="FCD680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208941" rIns="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Assess organization</a:t>
            </a:r>
          </a:p>
        </p:txBody>
      </p:sp>
      <p:sp>
        <p:nvSpPr>
          <p:cNvPr id="4" name="Freeform 3"/>
          <p:cNvSpPr/>
          <p:nvPr/>
        </p:nvSpPr>
        <p:spPr>
          <a:xfrm>
            <a:off x="5776006" y="1374647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68000">
                <a:srgbClr val="85C76B"/>
              </a:gs>
              <a:gs pos="100000">
                <a:srgbClr val="B2DBA1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1905737"/>
              <a:satOff val="414"/>
              <a:lumOff val="-588"/>
              <a:alphaOff val="0"/>
            </a:schemeClr>
          </a:fillRef>
          <a:effectRef idx="2">
            <a:schemeClr val="accent3">
              <a:hueOff val="1905737"/>
              <a:satOff val="414"/>
              <a:lumOff val="-588"/>
              <a:alphaOff val="0"/>
            </a:schemeClr>
          </a:effectRef>
          <a:fontRef idx="minor">
            <a:schemeClr val="lt1"/>
          </a:fontRef>
        </p:style>
        <p:txBody>
          <a:bodyPr lIns="91440" tIns="208941" rIns="9144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Develop vision and mission</a:t>
            </a:r>
          </a:p>
        </p:txBody>
      </p:sp>
      <p:sp>
        <p:nvSpPr>
          <p:cNvPr id="5" name="Freeform 4"/>
          <p:cNvSpPr/>
          <p:nvPr/>
        </p:nvSpPr>
        <p:spPr>
          <a:xfrm>
            <a:off x="6253154" y="3299179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68000">
                <a:srgbClr val="00BCD0"/>
              </a:gs>
              <a:gs pos="100000">
                <a:srgbClr val="53EFFF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3811475"/>
              <a:satOff val="828"/>
              <a:lumOff val="-1177"/>
              <a:alphaOff val="0"/>
            </a:schemeClr>
          </a:fillRef>
          <a:effectRef idx="2">
            <a:schemeClr val="accent3">
              <a:hueOff val="3811475"/>
              <a:satOff val="828"/>
              <a:lumOff val="-1177"/>
              <a:alphaOff val="0"/>
            </a:schemeClr>
          </a:effectRef>
          <a:fontRef idx="minor">
            <a:schemeClr val="lt1"/>
          </a:fontRef>
        </p:style>
        <p:txBody>
          <a:bodyPr lIns="0" tIns="208941" rIns="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Assess environment</a:t>
            </a:r>
          </a:p>
        </p:txBody>
      </p:sp>
      <p:sp>
        <p:nvSpPr>
          <p:cNvPr id="6" name="Freeform 5"/>
          <p:cNvSpPr/>
          <p:nvPr/>
        </p:nvSpPr>
        <p:spPr>
          <a:xfrm>
            <a:off x="4952182" y="4770883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5"/>
              </a:gs>
              <a:gs pos="71000">
                <a:srgbClr val="8A4CB4"/>
              </a:gs>
              <a:gs pos="100000">
                <a:srgbClr val="BF9ED6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5717212"/>
              <a:satOff val="1242"/>
              <a:lumOff val="-1765"/>
              <a:alphaOff val="0"/>
            </a:schemeClr>
          </a:fillRef>
          <a:effectRef idx="2">
            <a:schemeClr val="accent3">
              <a:hueOff val="5717212"/>
              <a:satOff val="1242"/>
              <a:lumOff val="-1765"/>
              <a:alphaOff val="0"/>
            </a:schemeClr>
          </a:effectRef>
          <a:fontRef idx="minor">
            <a:schemeClr val="lt1"/>
          </a:fontRef>
        </p:style>
        <p:txBody>
          <a:bodyPr lIns="91440" tIns="208941" rIns="9144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Agree on priorities</a:t>
            </a:r>
          </a:p>
        </p:txBody>
      </p:sp>
      <p:sp>
        <p:nvSpPr>
          <p:cNvPr id="7" name="Freeform 6"/>
          <p:cNvSpPr/>
          <p:nvPr/>
        </p:nvSpPr>
        <p:spPr>
          <a:xfrm>
            <a:off x="3009420" y="4765739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73000">
                <a:srgbClr val="E686DF"/>
              </a:gs>
              <a:gs pos="100000">
                <a:srgbClr val="EB9FE6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7622949"/>
              <a:satOff val="1656"/>
              <a:lumOff val="-2353"/>
              <a:alphaOff val="0"/>
            </a:schemeClr>
          </a:fillRef>
          <a:effectRef idx="2">
            <a:schemeClr val="accent3">
              <a:hueOff val="7622949"/>
              <a:satOff val="1656"/>
              <a:lumOff val="-2353"/>
              <a:alphaOff val="0"/>
            </a:schemeClr>
          </a:effectRef>
          <a:fontRef idx="minor">
            <a:schemeClr val="lt1"/>
          </a:fontRef>
        </p:style>
        <p:txBody>
          <a:bodyPr lIns="91440" tIns="208941" rIns="9144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Write it all down!</a:t>
            </a:r>
          </a:p>
        </p:txBody>
      </p:sp>
      <p:sp>
        <p:nvSpPr>
          <p:cNvPr id="8" name="Freeform 7"/>
          <p:cNvSpPr/>
          <p:nvPr/>
        </p:nvSpPr>
        <p:spPr>
          <a:xfrm>
            <a:off x="1752600" y="3299178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</a:schemeClr>
              </a:gs>
              <a:gs pos="76240">
                <a:srgbClr val="519137"/>
              </a:gs>
              <a:gs pos="100000">
                <a:srgbClr val="68B947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9528686"/>
              <a:satOff val="2070"/>
              <a:lumOff val="-2942"/>
              <a:alphaOff val="0"/>
            </a:schemeClr>
          </a:fillRef>
          <a:effectRef idx="2">
            <a:schemeClr val="accent3">
              <a:hueOff val="9528686"/>
              <a:satOff val="2070"/>
              <a:lumOff val="-2942"/>
              <a:alphaOff val="0"/>
            </a:schemeClr>
          </a:effectRef>
          <a:fontRef idx="minor">
            <a:schemeClr val="lt1"/>
          </a:fontRef>
        </p:style>
        <p:txBody>
          <a:bodyPr lIns="91440" tIns="208941" rIns="9144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Implement</a:t>
            </a:r>
          </a:p>
        </p:txBody>
      </p:sp>
      <p:sp>
        <p:nvSpPr>
          <p:cNvPr id="9" name="Freeform 8"/>
          <p:cNvSpPr/>
          <p:nvPr/>
        </p:nvSpPr>
        <p:spPr>
          <a:xfrm>
            <a:off x="2066424" y="1431932"/>
            <a:ext cx="1214446" cy="1180199"/>
          </a:xfrm>
          <a:custGeom>
            <a:avLst/>
            <a:gdLst>
              <a:gd name="connsiteX0" fmla="*/ 0 w 1314003"/>
              <a:gd name="connsiteY0" fmla="*/ 657002 h 1314003"/>
              <a:gd name="connsiteX1" fmla="*/ 657002 w 1314003"/>
              <a:gd name="connsiteY1" fmla="*/ 0 h 1314003"/>
              <a:gd name="connsiteX2" fmla="*/ 1314004 w 1314003"/>
              <a:gd name="connsiteY2" fmla="*/ 657002 h 1314003"/>
              <a:gd name="connsiteX3" fmla="*/ 657002 w 1314003"/>
              <a:gd name="connsiteY3" fmla="*/ 1314004 h 1314003"/>
              <a:gd name="connsiteX4" fmla="*/ 0 w 1314003"/>
              <a:gd name="connsiteY4" fmla="*/ 657002 h 131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003" h="1314003">
                <a:moveTo>
                  <a:pt x="0" y="657002"/>
                </a:moveTo>
                <a:cubicBezTo>
                  <a:pt x="0" y="294150"/>
                  <a:pt x="294150" y="0"/>
                  <a:pt x="657002" y="0"/>
                </a:cubicBezTo>
                <a:cubicBezTo>
                  <a:pt x="1019854" y="0"/>
                  <a:pt x="1314004" y="294150"/>
                  <a:pt x="1314004" y="657002"/>
                </a:cubicBezTo>
                <a:cubicBezTo>
                  <a:pt x="1314004" y="1019854"/>
                  <a:pt x="1019854" y="1314004"/>
                  <a:pt x="657002" y="1314004"/>
                </a:cubicBezTo>
                <a:cubicBezTo>
                  <a:pt x="294150" y="1314004"/>
                  <a:pt x="0" y="1019854"/>
                  <a:pt x="0" y="657002"/>
                </a:cubicBezTo>
                <a:close/>
              </a:path>
            </a:pathLst>
          </a:custGeom>
          <a:gradFill>
            <a:gsLst>
              <a:gs pos="0">
                <a:schemeClr val="accent4">
                  <a:lumMod val="50000"/>
                </a:schemeClr>
              </a:gs>
              <a:gs pos="74000">
                <a:schemeClr val="accent4">
                  <a:lumMod val="75000"/>
                </a:schemeClr>
              </a:gs>
              <a:gs pos="100000">
                <a:srgbClr val="00A6B8"/>
              </a:gs>
            </a:gsLst>
            <a:lin ang="162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11434424"/>
              <a:satOff val="2484"/>
              <a:lumOff val="-3530"/>
              <a:alphaOff val="0"/>
            </a:schemeClr>
          </a:fillRef>
          <a:effectRef idx="2">
            <a:schemeClr val="accent3">
              <a:hueOff val="11434424"/>
              <a:satOff val="2484"/>
              <a:lumOff val="-3530"/>
              <a:alphaOff val="0"/>
            </a:schemeClr>
          </a:effectRef>
          <a:fontRef idx="minor">
            <a:schemeClr val="lt1"/>
          </a:fontRef>
        </p:style>
        <p:txBody>
          <a:bodyPr lIns="91440" tIns="208941" rIns="91440" bIns="208941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b="1" dirty="0">
                <a:solidFill>
                  <a:schemeClr val="bg1"/>
                </a:solidFill>
              </a:rPr>
              <a:t>Monitor and evaluate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448669" y="1514378"/>
            <a:ext cx="4103818" cy="3902540"/>
            <a:chOff x="2350035" y="2002547"/>
            <a:chExt cx="4439523" cy="434362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" name="Freeform 10"/>
            <p:cNvSpPr/>
            <p:nvPr/>
          </p:nvSpPr>
          <p:spPr>
            <a:xfrm rot="1542857">
              <a:off x="5277417" y="2002547"/>
              <a:ext cx="349736" cy="443476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0" y="88695"/>
                  </a:moveTo>
                  <a:lnTo>
                    <a:pt x="174868" y="88695"/>
                  </a:lnTo>
                  <a:lnTo>
                    <a:pt x="174868" y="0"/>
                  </a:lnTo>
                  <a:lnTo>
                    <a:pt x="349736" y="221738"/>
                  </a:lnTo>
                  <a:lnTo>
                    <a:pt x="174868" y="443476"/>
                  </a:lnTo>
                  <a:lnTo>
                    <a:pt x="174868" y="354781"/>
                  </a:lnTo>
                  <a:lnTo>
                    <a:pt x="0" y="354781"/>
                  </a:lnTo>
                  <a:lnTo>
                    <a:pt x="0" y="88695"/>
                  </a:lnTo>
                  <a:close/>
                </a:path>
              </a:pathLst>
            </a:custGeom>
            <a:solidFill>
              <a:schemeClr val="accent3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4" rIns="91440" bIns="8869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 rot="4628571">
              <a:off x="6392952" y="3387607"/>
              <a:ext cx="349736" cy="443476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0" y="88695"/>
                  </a:moveTo>
                  <a:lnTo>
                    <a:pt x="174868" y="88695"/>
                  </a:lnTo>
                  <a:lnTo>
                    <a:pt x="174868" y="0"/>
                  </a:lnTo>
                  <a:lnTo>
                    <a:pt x="349736" y="221738"/>
                  </a:lnTo>
                  <a:lnTo>
                    <a:pt x="174868" y="443476"/>
                  </a:lnTo>
                  <a:lnTo>
                    <a:pt x="174868" y="354781"/>
                  </a:lnTo>
                  <a:lnTo>
                    <a:pt x="0" y="354781"/>
                  </a:lnTo>
                  <a:lnTo>
                    <a:pt x="0" y="88695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905737"/>
                <a:satOff val="414"/>
                <a:lumOff val="-588"/>
                <a:alphaOff val="0"/>
              </a:schemeClr>
            </a:fillRef>
            <a:effectRef idx="2">
              <a:schemeClr val="accent3">
                <a:hueOff val="1905737"/>
                <a:satOff val="414"/>
                <a:lumOff val="-588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4" rIns="91440" bIns="8869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 rot="18514286">
              <a:off x="6005593" y="5123337"/>
              <a:ext cx="349737" cy="443477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349736" y="354781"/>
                  </a:moveTo>
                  <a:lnTo>
                    <a:pt x="174868" y="354781"/>
                  </a:lnTo>
                  <a:lnTo>
                    <a:pt x="174868" y="443476"/>
                  </a:lnTo>
                  <a:lnTo>
                    <a:pt x="0" y="221738"/>
                  </a:lnTo>
                  <a:lnTo>
                    <a:pt x="174868" y="0"/>
                  </a:lnTo>
                  <a:lnTo>
                    <a:pt x="174868" y="88695"/>
                  </a:lnTo>
                  <a:lnTo>
                    <a:pt x="349736" y="88695"/>
                  </a:lnTo>
                  <a:lnTo>
                    <a:pt x="349736" y="354781"/>
                  </a:lnTo>
                  <a:close/>
                </a:path>
              </a:pathLst>
            </a:cu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3811475"/>
                <a:satOff val="828"/>
                <a:lumOff val="-1177"/>
                <a:alphaOff val="0"/>
              </a:schemeClr>
            </a:fillRef>
            <a:effectRef idx="2">
              <a:schemeClr val="accent3">
                <a:hueOff val="3811475"/>
                <a:satOff val="828"/>
                <a:lumOff val="-1177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5" rIns="91440" bIns="8869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407029" y="5902698"/>
              <a:ext cx="349736" cy="443477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349736" y="354781"/>
                  </a:moveTo>
                  <a:lnTo>
                    <a:pt x="174868" y="354781"/>
                  </a:lnTo>
                  <a:lnTo>
                    <a:pt x="174868" y="443476"/>
                  </a:lnTo>
                  <a:lnTo>
                    <a:pt x="0" y="221738"/>
                  </a:lnTo>
                  <a:lnTo>
                    <a:pt x="174868" y="0"/>
                  </a:lnTo>
                  <a:lnTo>
                    <a:pt x="174868" y="88695"/>
                  </a:lnTo>
                  <a:lnTo>
                    <a:pt x="349736" y="88695"/>
                  </a:lnTo>
                  <a:lnTo>
                    <a:pt x="349736" y="354781"/>
                  </a:lnTo>
                  <a:close/>
                </a:path>
              </a:pathLst>
            </a:custGeom>
            <a:solidFill>
              <a:schemeClr val="accent5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5717212"/>
                <a:satOff val="1242"/>
                <a:lumOff val="-1765"/>
                <a:alphaOff val="0"/>
              </a:schemeClr>
            </a:fillRef>
            <a:effectRef idx="2">
              <a:schemeClr val="accent3">
                <a:hueOff val="5717212"/>
                <a:satOff val="1242"/>
                <a:lumOff val="-1765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6" rIns="91440" bIns="8869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 rot="3085714">
              <a:off x="2801012" y="5138816"/>
              <a:ext cx="349737" cy="443476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349736" y="354781"/>
                  </a:moveTo>
                  <a:lnTo>
                    <a:pt x="174868" y="354781"/>
                  </a:lnTo>
                  <a:lnTo>
                    <a:pt x="174868" y="443476"/>
                  </a:lnTo>
                  <a:lnTo>
                    <a:pt x="0" y="221738"/>
                  </a:lnTo>
                  <a:lnTo>
                    <a:pt x="174868" y="0"/>
                  </a:lnTo>
                  <a:lnTo>
                    <a:pt x="174868" y="88695"/>
                  </a:lnTo>
                  <a:lnTo>
                    <a:pt x="349736" y="88695"/>
                  </a:lnTo>
                  <a:lnTo>
                    <a:pt x="349736" y="354781"/>
                  </a:lnTo>
                  <a:close/>
                </a:path>
              </a:pathLst>
            </a:cu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7622949"/>
                <a:satOff val="1656"/>
                <a:lumOff val="-2353"/>
                <a:alphaOff val="0"/>
              </a:schemeClr>
            </a:fillRef>
            <a:effectRef idx="2">
              <a:schemeClr val="accent3">
                <a:hueOff val="7622949"/>
                <a:satOff val="1656"/>
                <a:lumOff val="-2353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4" rIns="91440" bIns="88695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16971429">
              <a:off x="2396905" y="3406907"/>
              <a:ext cx="349736" cy="443476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0" y="88695"/>
                  </a:moveTo>
                  <a:lnTo>
                    <a:pt x="174868" y="88695"/>
                  </a:lnTo>
                  <a:lnTo>
                    <a:pt x="174868" y="0"/>
                  </a:lnTo>
                  <a:lnTo>
                    <a:pt x="349736" y="221738"/>
                  </a:lnTo>
                  <a:lnTo>
                    <a:pt x="174868" y="443476"/>
                  </a:lnTo>
                  <a:lnTo>
                    <a:pt x="174868" y="354781"/>
                  </a:lnTo>
                  <a:lnTo>
                    <a:pt x="0" y="354781"/>
                  </a:lnTo>
                  <a:lnTo>
                    <a:pt x="0" y="88695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9528686"/>
                <a:satOff val="2070"/>
                <a:lumOff val="-2942"/>
                <a:alphaOff val="0"/>
              </a:schemeClr>
            </a:fillRef>
            <a:effectRef idx="2">
              <a:schemeClr val="accent3">
                <a:hueOff val="9528686"/>
                <a:satOff val="2070"/>
                <a:lumOff val="-2942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5" rIns="91440" bIns="88694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20057143">
              <a:off x="3499009" y="2011136"/>
              <a:ext cx="349736" cy="443476"/>
            </a:xfrm>
            <a:custGeom>
              <a:avLst/>
              <a:gdLst>
                <a:gd name="connsiteX0" fmla="*/ 0 w 349736"/>
                <a:gd name="connsiteY0" fmla="*/ 88695 h 443476"/>
                <a:gd name="connsiteX1" fmla="*/ 174868 w 349736"/>
                <a:gd name="connsiteY1" fmla="*/ 88695 h 443476"/>
                <a:gd name="connsiteX2" fmla="*/ 174868 w 349736"/>
                <a:gd name="connsiteY2" fmla="*/ 0 h 443476"/>
                <a:gd name="connsiteX3" fmla="*/ 349736 w 349736"/>
                <a:gd name="connsiteY3" fmla="*/ 221738 h 443476"/>
                <a:gd name="connsiteX4" fmla="*/ 174868 w 349736"/>
                <a:gd name="connsiteY4" fmla="*/ 443476 h 443476"/>
                <a:gd name="connsiteX5" fmla="*/ 174868 w 349736"/>
                <a:gd name="connsiteY5" fmla="*/ 354781 h 443476"/>
                <a:gd name="connsiteX6" fmla="*/ 0 w 349736"/>
                <a:gd name="connsiteY6" fmla="*/ 354781 h 443476"/>
                <a:gd name="connsiteX7" fmla="*/ 0 w 349736"/>
                <a:gd name="connsiteY7" fmla="*/ 88695 h 4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36" h="443476">
                  <a:moveTo>
                    <a:pt x="0" y="88695"/>
                  </a:moveTo>
                  <a:lnTo>
                    <a:pt x="174868" y="88695"/>
                  </a:lnTo>
                  <a:lnTo>
                    <a:pt x="174868" y="0"/>
                  </a:lnTo>
                  <a:lnTo>
                    <a:pt x="349736" y="221738"/>
                  </a:lnTo>
                  <a:lnTo>
                    <a:pt x="174868" y="443476"/>
                  </a:lnTo>
                  <a:lnTo>
                    <a:pt x="174868" y="354781"/>
                  </a:lnTo>
                  <a:lnTo>
                    <a:pt x="0" y="354781"/>
                  </a:lnTo>
                  <a:lnTo>
                    <a:pt x="0" y="88695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1434424"/>
                <a:satOff val="2484"/>
                <a:lumOff val="-3530"/>
                <a:alphaOff val="0"/>
              </a:schemeClr>
            </a:fillRef>
            <a:effectRef idx="2">
              <a:schemeClr val="accent3">
                <a:hueOff val="11434424"/>
                <a:satOff val="2484"/>
                <a:lumOff val="-3530"/>
                <a:alphaOff val="0"/>
              </a:schemeClr>
            </a:effectRef>
            <a:fontRef idx="minor">
              <a:schemeClr val="lt1"/>
            </a:fontRef>
          </p:style>
          <p:txBody>
            <a:bodyPr lIns="91440" tIns="88695" rIns="91440" bIns="88694" spcCol="1270" anchor="ctr"/>
            <a:lstStyle/>
            <a:p>
              <a:pPr algn="ctr" defTabSz="4889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100" b="1">
                <a:solidFill>
                  <a:schemeClr val="bg1"/>
                </a:solidFill>
                <a:effectLst>
                  <a:innerShdw blurRad="136525" dist="381000" dir="81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742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152400"/>
            <a:ext cx="8839200" cy="1447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Keys to effective strategic planning</a:t>
            </a:r>
            <a:endParaRPr lang="en-US" b="1" dirty="0"/>
          </a:p>
        </p:txBody>
      </p:sp>
      <p:pic>
        <p:nvPicPr>
          <p:cNvPr id="3" name="Content Placeholder 5" descr="TIPS-300x23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" y="1905000"/>
            <a:ext cx="3352800" cy="34719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Content Placeholder 4"/>
          <p:cNvSpPr txBox="1">
            <a:spLocks/>
          </p:cNvSpPr>
          <p:nvPr/>
        </p:nvSpPr>
        <p:spPr>
          <a:xfrm>
            <a:off x="4191000" y="1981200"/>
            <a:ext cx="4267200" cy="324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ea typeface="ＭＳ Ｐゴシック" pitchFamily="34" charset="-128"/>
              </a:rPr>
              <a:t>Focus only on the most important issues</a:t>
            </a:r>
          </a:p>
          <a:p>
            <a:endParaRPr lang="en-US" sz="2800" dirty="0" smtClean="0">
              <a:ea typeface="ＭＳ Ｐゴシック" pitchFamily="34" charset="-128"/>
            </a:endParaRPr>
          </a:p>
          <a:p>
            <a:r>
              <a:rPr lang="en-US" sz="2800" dirty="0" smtClean="0">
                <a:ea typeface="ＭＳ Ｐゴシック" pitchFamily="34" charset="-128"/>
              </a:rPr>
              <a:t>Be willing to question</a:t>
            </a:r>
          </a:p>
          <a:p>
            <a:endParaRPr lang="en-US" sz="2800" dirty="0" smtClean="0">
              <a:ea typeface="ＭＳ Ｐゴシック" pitchFamily="34" charset="-128"/>
            </a:endParaRPr>
          </a:p>
          <a:p>
            <a:r>
              <a:rPr lang="en-US" sz="2800" dirty="0" smtClean="0">
                <a:ea typeface="ＭＳ Ｐゴシック" pitchFamily="34" charset="-128"/>
              </a:rPr>
              <a:t>Produce a document</a:t>
            </a:r>
          </a:p>
        </p:txBody>
      </p:sp>
    </p:spTree>
    <p:extLst>
      <p:ext uri="{BB962C8B-B14F-4D97-AF65-F5344CB8AC3E}">
        <p14:creationId xmlns:p14="http://schemas.microsoft.com/office/powerpoint/2010/main" val="1483365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TAC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000000"/>
      </a:accent1>
      <a:accent2>
        <a:srgbClr val="69BA49"/>
      </a:accent2>
      <a:accent3>
        <a:srgbClr val="FAB623"/>
      </a:accent3>
      <a:accent4>
        <a:srgbClr val="00A8B8"/>
      </a:accent4>
      <a:accent5>
        <a:srgbClr val="723F96"/>
      </a:accent5>
      <a:accent6>
        <a:srgbClr val="DE5CD5"/>
      </a:accent6>
      <a:hlink>
        <a:srgbClr val="0070C0"/>
      </a:hlink>
      <a:folHlink>
        <a:srgbClr val="A9DB66"/>
      </a:folHlink>
    </a:clrScheme>
    <a:fontScheme name="LTAC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712EA1176F946BA5C4E0E71CF4D18" ma:contentTypeVersion="5" ma:contentTypeDescription="Create a new document." ma:contentTypeScope="" ma:versionID="1b237f2172a48df59d447b6fd231ac0c">
  <xsd:schema xmlns:xsd="http://www.w3.org/2001/XMLSchema" xmlns:xs="http://www.w3.org/2001/XMLSchema" xmlns:p="http://schemas.microsoft.com/office/2006/metadata/properties" xmlns:ns2="0a7a617f-f546-438e-8165-f0c767415a01" targetNamespace="http://schemas.microsoft.com/office/2006/metadata/properties" ma:root="true" ma:fieldsID="806f39eb024ee610f528cfedec7541fd" ns2:_="">
    <xsd:import namespace="0a7a617f-f546-438e-8165-f0c767415a01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a617f-f546-438e-8165-f0c767415a01" elementFormDefault="qualified">
    <xsd:import namespace="http://schemas.microsoft.com/office/2006/documentManagement/types"/>
    <xsd:import namespace="http://schemas.microsoft.com/office/infopath/2007/PartnerControls"/>
    <xsd:element name="Topic" ma:index="2" nillable="true" ma:displayName="Topic" ma:format="RadioButtons" ma:internalName="Topic">
      <xsd:simpleType>
        <xsd:restriction base="dms:Choice">
          <xsd:enumeration value="Briefing Note"/>
          <xsd:enumeration value="HSS PowerPoint"/>
          <xsd:enumeration value="HSS Word"/>
          <xsd:enumeration value="Oth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0a7a617f-f546-438e-8165-f0c767415a01">HSS PowerPoint</Topic>
  </documentManagement>
</p:properties>
</file>

<file path=customXml/itemProps1.xml><?xml version="1.0" encoding="utf-8"?>
<ds:datastoreItem xmlns:ds="http://schemas.openxmlformats.org/officeDocument/2006/customXml" ds:itemID="{29D9803C-C5B0-4EF0-9122-6010F57AF5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7a617f-f546-438e-8165-f0c767415a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B95E3-39FB-4D4B-BEA1-7EA76C3532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41994F-D2C9-4D79-ABB7-F31DECC4EB17}">
  <ds:schemaRefs>
    <ds:schemaRef ds:uri="http://schemas.microsoft.com/office/2006/metadata/properties"/>
    <ds:schemaRef ds:uri="0a7a617f-f546-438e-8165-f0c767415a01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1536</Words>
  <Application>Microsoft Office PowerPoint</Application>
  <PresentationFormat>On-screen Show (4:3)</PresentationFormat>
  <Paragraphs>248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What we will do?</vt:lpstr>
      <vt:lpstr>Strategic Planning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Vision</vt:lpstr>
      <vt:lpstr>PowerPoint Presentation</vt:lpstr>
      <vt:lpstr>PowerPoint Presentation</vt:lpstr>
      <vt:lpstr>mission</vt:lpstr>
      <vt:lpstr>PowerPoint Presentation</vt:lpstr>
      <vt:lpstr>Assessing our environment</vt:lpstr>
      <vt:lpstr>PowerPoint Presentation</vt:lpstr>
      <vt:lpstr>PowerPoint Presentation</vt:lpstr>
      <vt:lpstr>Setting priorities</vt:lpstr>
      <vt:lpstr>PowerPoint Presentation</vt:lpstr>
      <vt:lpstr>Goals &amp; objectives</vt:lpstr>
      <vt:lpstr>PowerPoint Presentation</vt:lpstr>
      <vt:lpstr>PowerPoint Presentation</vt:lpstr>
      <vt:lpstr>Next steps</vt:lpstr>
      <vt:lpstr>PowerPoint Presentation</vt:lpstr>
      <vt:lpstr>PowerPoint Presentation</vt:lpstr>
    </vt:vector>
  </TitlesOfParts>
  <Company>GNWT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usutendra</dc:creator>
  <cp:lastModifiedBy>DHSS</cp:lastModifiedBy>
  <cp:revision>31</cp:revision>
  <dcterms:created xsi:type="dcterms:W3CDTF">2009-09-28T19:27:24Z</dcterms:created>
  <dcterms:modified xsi:type="dcterms:W3CDTF">2017-12-12T15:19:50Z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0x0101006F8712EA1176F946BA5C4E0E71CF4D18</vt:lpwstr>
  </property>
</Properties>
</file>